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56"/>
  </p:notesMasterIdLst>
  <p:sldIdLst>
    <p:sldId id="256" r:id="rId2"/>
    <p:sldId id="346" r:id="rId3"/>
    <p:sldId id="319" r:id="rId4"/>
    <p:sldId id="320" r:id="rId5"/>
    <p:sldId id="263" r:id="rId6"/>
    <p:sldId id="333" r:id="rId7"/>
    <p:sldId id="361" r:id="rId8"/>
    <p:sldId id="264" r:id="rId9"/>
    <p:sldId id="351" r:id="rId10"/>
    <p:sldId id="352" r:id="rId11"/>
    <p:sldId id="261" r:id="rId12"/>
    <p:sldId id="347" r:id="rId13"/>
    <p:sldId id="306" r:id="rId14"/>
    <p:sldId id="297" r:id="rId15"/>
    <p:sldId id="279" r:id="rId16"/>
    <p:sldId id="334" r:id="rId17"/>
    <p:sldId id="278" r:id="rId18"/>
    <p:sldId id="299" r:id="rId19"/>
    <p:sldId id="350" r:id="rId20"/>
    <p:sldId id="302" r:id="rId21"/>
    <p:sldId id="294" r:id="rId22"/>
    <p:sldId id="259" r:id="rId23"/>
    <p:sldId id="260" r:id="rId24"/>
    <p:sldId id="353" r:id="rId25"/>
    <p:sldId id="342" r:id="rId26"/>
    <p:sldId id="274" r:id="rId27"/>
    <p:sldId id="356" r:id="rId28"/>
    <p:sldId id="290" r:id="rId29"/>
    <p:sldId id="324" r:id="rId30"/>
    <p:sldId id="323" r:id="rId31"/>
    <p:sldId id="322" r:id="rId32"/>
    <p:sldId id="325" r:id="rId33"/>
    <p:sldId id="326" r:id="rId34"/>
    <p:sldId id="284" r:id="rId35"/>
    <p:sldId id="355" r:id="rId36"/>
    <p:sldId id="308" r:id="rId37"/>
    <p:sldId id="310" r:id="rId38"/>
    <p:sldId id="314" r:id="rId39"/>
    <p:sldId id="357" r:id="rId40"/>
    <p:sldId id="328" r:id="rId41"/>
    <p:sldId id="358" r:id="rId42"/>
    <p:sldId id="332" r:id="rId43"/>
    <p:sldId id="330" r:id="rId44"/>
    <p:sldId id="335" r:id="rId45"/>
    <p:sldId id="338" r:id="rId46"/>
    <p:sldId id="367" r:id="rId47"/>
    <p:sldId id="359" r:id="rId48"/>
    <p:sldId id="305" r:id="rId49"/>
    <p:sldId id="340" r:id="rId50"/>
    <p:sldId id="362" r:id="rId51"/>
    <p:sldId id="296" r:id="rId52"/>
    <p:sldId id="366" r:id="rId53"/>
    <p:sldId id="364" r:id="rId54"/>
    <p:sldId id="365" r:id="rId5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4291" autoAdjust="0"/>
  </p:normalViewPr>
  <p:slideViewPr>
    <p:cSldViewPr snapToGrid="0">
      <p:cViewPr varScale="1">
        <p:scale>
          <a:sx n="68" d="100"/>
          <a:sy n="68" d="100"/>
        </p:scale>
        <p:origin x="81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971274A-7885-4868-8D49-95EC1A12195C}" type="doc">
      <dgm:prSet loTypeId="urn:microsoft.com/office/officeart/2005/8/layout/hList1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BD303BFB-B4D0-4C71-92C7-5DC57784D8EA}">
      <dgm:prSet/>
      <dgm:spPr/>
      <dgm:t>
        <a:bodyPr/>
        <a:lstStyle/>
        <a:p>
          <a:r>
            <a:rPr lang="en-US" b="1" dirty="0">
              <a:solidFill>
                <a:schemeClr val="tx1"/>
              </a:solidFill>
            </a:rPr>
            <a:t>Future Exploration</a:t>
          </a:r>
        </a:p>
      </dgm:t>
    </dgm:pt>
    <dgm:pt modelId="{EA3D1AC6-10D6-46B6-8D37-EFC9ED151492}" type="parTrans" cxnId="{32D771F9-8EA2-48B7-828E-E4B198848527}">
      <dgm:prSet/>
      <dgm:spPr/>
      <dgm:t>
        <a:bodyPr/>
        <a:lstStyle/>
        <a:p>
          <a:endParaRPr lang="en-US"/>
        </a:p>
      </dgm:t>
    </dgm:pt>
    <dgm:pt modelId="{AF6516B3-BC57-4425-A3F6-1C1EF1D4FE21}" type="sibTrans" cxnId="{32D771F9-8EA2-48B7-828E-E4B198848527}">
      <dgm:prSet/>
      <dgm:spPr/>
      <dgm:t>
        <a:bodyPr/>
        <a:lstStyle/>
        <a:p>
          <a:endParaRPr lang="en-US"/>
        </a:p>
      </dgm:t>
    </dgm:pt>
    <dgm:pt modelId="{35621AAA-723A-480C-B78A-64E4CFB75D69}">
      <dgm:prSet/>
      <dgm:spPr/>
      <dgm:t>
        <a:bodyPr/>
        <a:lstStyle/>
        <a:p>
          <a:pPr>
            <a:lnSpc>
              <a:spcPct val="100000"/>
            </a:lnSpc>
            <a:buFont typeface="Wingdings" panose="05000000000000000000" pitchFamily="2" charset="2"/>
            <a:buChar char="§"/>
          </a:pPr>
          <a:r>
            <a:rPr lang="en-US" dirty="0"/>
            <a:t>Fine Tune the Inception_V3 model parameters </a:t>
          </a:r>
        </a:p>
      </dgm:t>
    </dgm:pt>
    <dgm:pt modelId="{C0F6283C-B0BF-4687-8FC8-5B11C58E56C7}" type="parTrans" cxnId="{E9F39DF7-7AAD-427F-88FB-C58827A8FC77}">
      <dgm:prSet/>
      <dgm:spPr/>
      <dgm:t>
        <a:bodyPr/>
        <a:lstStyle/>
        <a:p>
          <a:endParaRPr lang="en-US"/>
        </a:p>
      </dgm:t>
    </dgm:pt>
    <dgm:pt modelId="{D2A9EC45-7A98-4D6C-B4DB-A94999AA3D68}" type="sibTrans" cxnId="{E9F39DF7-7AAD-427F-88FB-C58827A8FC77}">
      <dgm:prSet/>
      <dgm:spPr/>
      <dgm:t>
        <a:bodyPr/>
        <a:lstStyle/>
        <a:p>
          <a:endParaRPr lang="en-US"/>
        </a:p>
      </dgm:t>
    </dgm:pt>
    <dgm:pt modelId="{1FBAC553-833A-4210-AD88-EDE7FF12C449}">
      <dgm:prSet/>
      <dgm:spPr/>
      <dgm:t>
        <a:bodyPr/>
        <a:lstStyle/>
        <a:p>
          <a:pPr>
            <a:lnSpc>
              <a:spcPct val="100000"/>
            </a:lnSpc>
            <a:buFont typeface="Wingdings" panose="05000000000000000000" pitchFamily="2" charset="2"/>
            <a:buChar char="§"/>
          </a:pPr>
          <a:r>
            <a:rPr lang="en-US" dirty="0"/>
            <a:t>Compete actively in Kaggle competitions to increase confidence and grow collaboration ability</a:t>
          </a:r>
        </a:p>
      </dgm:t>
    </dgm:pt>
    <dgm:pt modelId="{FDE5A847-1B13-4406-BFC1-0B3ECB9C06D9}" type="parTrans" cxnId="{9E4722F2-E252-4A37-A551-3DE743027F81}">
      <dgm:prSet/>
      <dgm:spPr/>
      <dgm:t>
        <a:bodyPr/>
        <a:lstStyle/>
        <a:p>
          <a:endParaRPr lang="en-US"/>
        </a:p>
      </dgm:t>
    </dgm:pt>
    <dgm:pt modelId="{02449357-877B-4BF4-AFC9-BF032682B433}" type="sibTrans" cxnId="{9E4722F2-E252-4A37-A551-3DE743027F81}">
      <dgm:prSet/>
      <dgm:spPr/>
      <dgm:t>
        <a:bodyPr/>
        <a:lstStyle/>
        <a:p>
          <a:endParaRPr lang="en-US"/>
        </a:p>
      </dgm:t>
    </dgm:pt>
    <dgm:pt modelId="{DE553714-A801-4A69-86EC-976A0D908767}">
      <dgm:prSet/>
      <dgm:spPr/>
      <dgm:t>
        <a:bodyPr/>
        <a:lstStyle/>
        <a:p>
          <a:pPr>
            <a:lnSpc>
              <a:spcPct val="100000"/>
            </a:lnSpc>
            <a:buFont typeface="Wingdings" panose="05000000000000000000" pitchFamily="2" charset="2"/>
            <a:buChar char="§"/>
          </a:pPr>
          <a:r>
            <a:rPr lang="en-US" dirty="0"/>
            <a:t>Improve the Google Cloud skills necessary to be able to effectively run models on TPU</a:t>
          </a:r>
        </a:p>
      </dgm:t>
    </dgm:pt>
    <dgm:pt modelId="{17DAE0DD-04B4-4664-80F3-9385C8738EFF}" type="parTrans" cxnId="{8D40E772-A73E-46AB-95A0-4AA37AF44660}">
      <dgm:prSet/>
      <dgm:spPr/>
      <dgm:t>
        <a:bodyPr/>
        <a:lstStyle/>
        <a:p>
          <a:endParaRPr lang="en-US"/>
        </a:p>
      </dgm:t>
    </dgm:pt>
    <dgm:pt modelId="{1CB960AA-A693-46DA-89CF-9E7AA0E8A698}" type="sibTrans" cxnId="{8D40E772-A73E-46AB-95A0-4AA37AF44660}">
      <dgm:prSet/>
      <dgm:spPr/>
      <dgm:t>
        <a:bodyPr/>
        <a:lstStyle/>
        <a:p>
          <a:endParaRPr lang="en-US"/>
        </a:p>
      </dgm:t>
    </dgm:pt>
    <dgm:pt modelId="{72DDF3CD-9CCC-49D4-B7D8-E4468D57AB84}">
      <dgm:prSet/>
      <dgm:spPr/>
      <dgm:t>
        <a:bodyPr/>
        <a:lstStyle/>
        <a:p>
          <a:r>
            <a:rPr lang="en-US" b="1" dirty="0">
              <a:solidFill>
                <a:schemeClr val="tx1"/>
              </a:solidFill>
            </a:rPr>
            <a:t>Appreciation of Support</a:t>
          </a:r>
        </a:p>
      </dgm:t>
    </dgm:pt>
    <dgm:pt modelId="{990C3309-1C8B-4C73-A2EE-F925002EB631}" type="parTrans" cxnId="{7E4CCB8E-6093-4FEC-8BDF-C7C70FAB94AC}">
      <dgm:prSet/>
      <dgm:spPr/>
      <dgm:t>
        <a:bodyPr/>
        <a:lstStyle/>
        <a:p>
          <a:endParaRPr lang="en-US"/>
        </a:p>
      </dgm:t>
    </dgm:pt>
    <dgm:pt modelId="{DCDE0A2D-DDCF-4A18-A794-8763585225D5}" type="sibTrans" cxnId="{7E4CCB8E-6093-4FEC-8BDF-C7C70FAB94AC}">
      <dgm:prSet/>
      <dgm:spPr/>
      <dgm:t>
        <a:bodyPr/>
        <a:lstStyle/>
        <a:p>
          <a:endParaRPr lang="en-US"/>
        </a:p>
      </dgm:t>
    </dgm:pt>
    <dgm:pt modelId="{E61BA1EA-7136-41CC-9CB1-D94F94D1F19F}">
      <dgm:prSet/>
      <dgm:spPr/>
      <dgm:t>
        <a:bodyPr/>
        <a:lstStyle/>
        <a:p>
          <a:pPr>
            <a:lnSpc>
              <a:spcPct val="100000"/>
            </a:lnSpc>
            <a:buFont typeface="Wingdings" panose="05000000000000000000" pitchFamily="2" charset="2"/>
            <a:buChar char="§"/>
          </a:pPr>
          <a:r>
            <a:rPr lang="en-US" dirty="0"/>
            <a:t>Dr. Mhoon – Knowledge and kindness exemplified</a:t>
          </a:r>
        </a:p>
      </dgm:t>
    </dgm:pt>
    <dgm:pt modelId="{BFC348F2-6B81-49CD-9032-2F6E413D3AC1}" type="parTrans" cxnId="{4502A650-EC2F-41BA-86CF-56D90F47CAC7}">
      <dgm:prSet/>
      <dgm:spPr/>
      <dgm:t>
        <a:bodyPr/>
        <a:lstStyle/>
        <a:p>
          <a:endParaRPr lang="en-US"/>
        </a:p>
      </dgm:t>
    </dgm:pt>
    <dgm:pt modelId="{FF664BE0-D1A3-45C3-AD52-1AFB04D98D95}" type="sibTrans" cxnId="{4502A650-EC2F-41BA-86CF-56D90F47CAC7}">
      <dgm:prSet/>
      <dgm:spPr/>
      <dgm:t>
        <a:bodyPr/>
        <a:lstStyle/>
        <a:p>
          <a:endParaRPr lang="en-US"/>
        </a:p>
      </dgm:t>
    </dgm:pt>
    <dgm:pt modelId="{D64F39D2-B6B7-4116-B61C-06989A140F83}">
      <dgm:prSet/>
      <dgm:spPr/>
      <dgm:t>
        <a:bodyPr/>
        <a:lstStyle/>
        <a:p>
          <a:pPr>
            <a:lnSpc>
              <a:spcPct val="100000"/>
            </a:lnSpc>
            <a:buFont typeface="Wingdings" panose="05000000000000000000" pitchFamily="2" charset="2"/>
            <a:buChar char="§"/>
          </a:pPr>
          <a:r>
            <a:rPr lang="en-US" dirty="0"/>
            <a:t>Ms. Griffin – Always constant and quick support</a:t>
          </a:r>
        </a:p>
      </dgm:t>
    </dgm:pt>
    <dgm:pt modelId="{49A4CAAE-82B2-4436-B15C-847D0BEB6D39}" type="parTrans" cxnId="{0A7D3410-5753-4134-829B-C6246BC47899}">
      <dgm:prSet/>
      <dgm:spPr/>
      <dgm:t>
        <a:bodyPr/>
        <a:lstStyle/>
        <a:p>
          <a:endParaRPr lang="en-US"/>
        </a:p>
      </dgm:t>
    </dgm:pt>
    <dgm:pt modelId="{DBEC8BED-F18C-4E26-BCD7-A7CD29AAA9BD}" type="sibTrans" cxnId="{0A7D3410-5753-4134-829B-C6246BC47899}">
      <dgm:prSet/>
      <dgm:spPr/>
      <dgm:t>
        <a:bodyPr/>
        <a:lstStyle/>
        <a:p>
          <a:endParaRPr lang="en-US"/>
        </a:p>
      </dgm:t>
    </dgm:pt>
    <dgm:pt modelId="{3CEF0DF5-FC94-4EF5-B13F-5374503A6CCF}">
      <dgm:prSet/>
      <dgm:spPr/>
      <dgm:t>
        <a:bodyPr/>
        <a:lstStyle/>
        <a:p>
          <a:pPr>
            <a:lnSpc>
              <a:spcPct val="100000"/>
            </a:lnSpc>
            <a:buFont typeface="Wingdings" panose="05000000000000000000" pitchFamily="2" charset="2"/>
            <a:buChar char="§"/>
          </a:pPr>
          <a:r>
            <a:rPr lang="en-US" dirty="0"/>
            <a:t>Dr. Shastri and Dr. </a:t>
          </a:r>
          <a:r>
            <a:rPr lang="en-US" dirty="0" err="1"/>
            <a:t>Soibam</a:t>
          </a:r>
          <a:r>
            <a:rPr lang="en-US" dirty="0"/>
            <a:t> – Challenging yet supportive</a:t>
          </a:r>
        </a:p>
      </dgm:t>
    </dgm:pt>
    <dgm:pt modelId="{64C2CB10-FE9D-4231-A51F-CEECB3B33143}" type="parTrans" cxnId="{A8864B5A-C73E-416E-9F58-92FD01605DC2}">
      <dgm:prSet/>
      <dgm:spPr/>
      <dgm:t>
        <a:bodyPr/>
        <a:lstStyle/>
        <a:p>
          <a:endParaRPr lang="en-US"/>
        </a:p>
      </dgm:t>
    </dgm:pt>
    <dgm:pt modelId="{FD7CDE03-BC0C-46CD-A31E-FA0D8883EF08}" type="sibTrans" cxnId="{A8864B5A-C73E-416E-9F58-92FD01605DC2}">
      <dgm:prSet/>
      <dgm:spPr/>
      <dgm:t>
        <a:bodyPr/>
        <a:lstStyle/>
        <a:p>
          <a:endParaRPr lang="en-US"/>
        </a:p>
      </dgm:t>
    </dgm:pt>
    <dgm:pt modelId="{B59FDF79-64E5-48AE-A008-516C517BED09}">
      <dgm:prSet/>
      <dgm:spPr/>
      <dgm:t>
        <a:bodyPr/>
        <a:lstStyle/>
        <a:p>
          <a:pPr>
            <a:lnSpc>
              <a:spcPct val="100000"/>
            </a:lnSpc>
            <a:buFont typeface="Wingdings" panose="05000000000000000000" pitchFamily="2" charset="2"/>
            <a:buChar char="§"/>
          </a:pPr>
          <a:r>
            <a:rPr lang="en-US" dirty="0"/>
            <a:t>Dr. King and Dr. Nguyen – Thoroughly explained mathematical concepts </a:t>
          </a:r>
        </a:p>
      </dgm:t>
    </dgm:pt>
    <dgm:pt modelId="{07D3DCBE-816F-49FE-B663-81430CC13DC6}" type="parTrans" cxnId="{EA37BCAC-19D4-44E7-B25C-B345D29679EB}">
      <dgm:prSet/>
      <dgm:spPr/>
      <dgm:t>
        <a:bodyPr/>
        <a:lstStyle/>
        <a:p>
          <a:endParaRPr lang="en-US"/>
        </a:p>
      </dgm:t>
    </dgm:pt>
    <dgm:pt modelId="{E59DA0E2-0809-4B04-835D-783F14D98C84}" type="sibTrans" cxnId="{EA37BCAC-19D4-44E7-B25C-B345D29679EB}">
      <dgm:prSet/>
      <dgm:spPr/>
      <dgm:t>
        <a:bodyPr/>
        <a:lstStyle/>
        <a:p>
          <a:endParaRPr lang="en-US"/>
        </a:p>
      </dgm:t>
    </dgm:pt>
    <dgm:pt modelId="{38CD5AD8-2AFA-41CC-9BC9-729B84EB2E56}">
      <dgm:prSet/>
      <dgm:spPr/>
      <dgm:t>
        <a:bodyPr/>
        <a:lstStyle/>
        <a:p>
          <a:pPr>
            <a:lnSpc>
              <a:spcPct val="100000"/>
            </a:lnSpc>
            <a:buFont typeface="Wingdings" panose="05000000000000000000" pitchFamily="2" charset="2"/>
            <a:buChar char="§"/>
          </a:pPr>
          <a:r>
            <a:rPr lang="en-US" dirty="0"/>
            <a:t>Learn </a:t>
          </a:r>
          <a:r>
            <a:rPr lang="en-US" dirty="0" err="1"/>
            <a:t>PyTorch</a:t>
          </a:r>
          <a:r>
            <a:rPr lang="en-US" dirty="0"/>
            <a:t> using  XLA  to improve modeling efficiency and accuracy</a:t>
          </a:r>
        </a:p>
      </dgm:t>
    </dgm:pt>
    <dgm:pt modelId="{75C7235F-3502-47C5-AF43-0D27823FF95B}" type="parTrans" cxnId="{C5F258AB-974C-4C01-A30A-790BEDA92100}">
      <dgm:prSet/>
      <dgm:spPr/>
      <dgm:t>
        <a:bodyPr/>
        <a:lstStyle/>
        <a:p>
          <a:endParaRPr lang="en-US"/>
        </a:p>
      </dgm:t>
    </dgm:pt>
    <dgm:pt modelId="{A38C190F-3B56-4217-B21F-B3AEDBB0BB09}" type="sibTrans" cxnId="{C5F258AB-974C-4C01-A30A-790BEDA92100}">
      <dgm:prSet/>
      <dgm:spPr/>
      <dgm:t>
        <a:bodyPr/>
        <a:lstStyle/>
        <a:p>
          <a:endParaRPr lang="en-US"/>
        </a:p>
      </dgm:t>
    </dgm:pt>
    <dgm:pt modelId="{01CCD5E6-1562-492C-B63D-6F975CEC2D27}" type="pres">
      <dgm:prSet presAssocID="{9971274A-7885-4868-8D49-95EC1A12195C}" presName="Name0" presStyleCnt="0">
        <dgm:presLayoutVars>
          <dgm:dir/>
          <dgm:animLvl val="lvl"/>
          <dgm:resizeHandles val="exact"/>
        </dgm:presLayoutVars>
      </dgm:prSet>
      <dgm:spPr/>
    </dgm:pt>
    <dgm:pt modelId="{DFAF3F1A-712A-4E92-8A16-5F70303E51F9}" type="pres">
      <dgm:prSet presAssocID="{BD303BFB-B4D0-4C71-92C7-5DC57784D8EA}" presName="composite" presStyleCnt="0"/>
      <dgm:spPr/>
    </dgm:pt>
    <dgm:pt modelId="{15AD3AA8-48D6-4E9A-84C7-980E75A1505A}" type="pres">
      <dgm:prSet presAssocID="{BD303BFB-B4D0-4C71-92C7-5DC57784D8EA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84CD3784-2078-43FD-99C3-8C4A327E4C4F}" type="pres">
      <dgm:prSet presAssocID="{BD303BFB-B4D0-4C71-92C7-5DC57784D8EA}" presName="desTx" presStyleLbl="alignAccFollowNode1" presStyleIdx="0" presStyleCnt="2">
        <dgm:presLayoutVars>
          <dgm:bulletEnabled val="1"/>
        </dgm:presLayoutVars>
      </dgm:prSet>
      <dgm:spPr/>
    </dgm:pt>
    <dgm:pt modelId="{B01A875C-0C0B-4419-8D3B-2AEACC012E23}" type="pres">
      <dgm:prSet presAssocID="{AF6516B3-BC57-4425-A3F6-1C1EF1D4FE21}" presName="space" presStyleCnt="0"/>
      <dgm:spPr/>
    </dgm:pt>
    <dgm:pt modelId="{2629F4BC-323F-426D-8B25-8D44FD945108}" type="pres">
      <dgm:prSet presAssocID="{72DDF3CD-9CCC-49D4-B7D8-E4468D57AB84}" presName="composite" presStyleCnt="0"/>
      <dgm:spPr/>
    </dgm:pt>
    <dgm:pt modelId="{D73ECCAC-2AC0-44F8-8539-EE591249CA34}" type="pres">
      <dgm:prSet presAssocID="{72DDF3CD-9CCC-49D4-B7D8-E4468D57AB84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39C69029-DC78-4AED-A720-C75F573AF247}" type="pres">
      <dgm:prSet presAssocID="{72DDF3CD-9CCC-49D4-B7D8-E4468D57AB84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A2967902-B39A-47A9-8A84-7E4B04B5C70D}" type="presOf" srcId="{BD303BFB-B4D0-4C71-92C7-5DC57784D8EA}" destId="{15AD3AA8-48D6-4E9A-84C7-980E75A1505A}" srcOrd="0" destOrd="0" presId="urn:microsoft.com/office/officeart/2005/8/layout/hList1"/>
    <dgm:cxn modelId="{124E3304-A5C3-48F4-A7C3-A2824083FB43}" type="presOf" srcId="{3CEF0DF5-FC94-4EF5-B13F-5374503A6CCF}" destId="{39C69029-DC78-4AED-A720-C75F573AF247}" srcOrd="0" destOrd="2" presId="urn:microsoft.com/office/officeart/2005/8/layout/hList1"/>
    <dgm:cxn modelId="{0A7D3410-5753-4134-829B-C6246BC47899}" srcId="{72DDF3CD-9CCC-49D4-B7D8-E4468D57AB84}" destId="{D64F39D2-B6B7-4116-B61C-06989A140F83}" srcOrd="1" destOrd="0" parTransId="{49A4CAAE-82B2-4436-B15C-847D0BEB6D39}" sibTransId="{DBEC8BED-F18C-4E26-BCD7-A7CD29AAA9BD}"/>
    <dgm:cxn modelId="{5A664A16-9BB3-4F93-8CF0-D5292C084137}" type="presOf" srcId="{9971274A-7885-4868-8D49-95EC1A12195C}" destId="{01CCD5E6-1562-492C-B63D-6F975CEC2D27}" srcOrd="0" destOrd="0" presId="urn:microsoft.com/office/officeart/2005/8/layout/hList1"/>
    <dgm:cxn modelId="{1A5FFD41-C375-44AB-93DB-5E8CDADBBA49}" type="presOf" srcId="{35621AAA-723A-480C-B78A-64E4CFB75D69}" destId="{84CD3784-2078-43FD-99C3-8C4A327E4C4F}" srcOrd="0" destOrd="0" presId="urn:microsoft.com/office/officeart/2005/8/layout/hList1"/>
    <dgm:cxn modelId="{4502A650-EC2F-41BA-86CF-56D90F47CAC7}" srcId="{72DDF3CD-9CCC-49D4-B7D8-E4468D57AB84}" destId="{E61BA1EA-7136-41CC-9CB1-D94F94D1F19F}" srcOrd="0" destOrd="0" parTransId="{BFC348F2-6B81-49CD-9032-2F6E413D3AC1}" sibTransId="{FF664BE0-D1A3-45C3-AD52-1AFB04D98D95}"/>
    <dgm:cxn modelId="{8D40E772-A73E-46AB-95A0-4AA37AF44660}" srcId="{BD303BFB-B4D0-4C71-92C7-5DC57784D8EA}" destId="{DE553714-A801-4A69-86EC-976A0D908767}" srcOrd="3" destOrd="0" parTransId="{17DAE0DD-04B4-4664-80F3-9385C8738EFF}" sibTransId="{1CB960AA-A693-46DA-89CF-9E7AA0E8A698}"/>
    <dgm:cxn modelId="{A8864B5A-C73E-416E-9F58-92FD01605DC2}" srcId="{72DDF3CD-9CCC-49D4-B7D8-E4468D57AB84}" destId="{3CEF0DF5-FC94-4EF5-B13F-5374503A6CCF}" srcOrd="2" destOrd="0" parTransId="{64C2CB10-FE9D-4231-A51F-CEECB3B33143}" sibTransId="{FD7CDE03-BC0C-46CD-A31E-FA0D8883EF08}"/>
    <dgm:cxn modelId="{D4FC8084-621B-46FB-845C-8B0B422BEC45}" type="presOf" srcId="{DE553714-A801-4A69-86EC-976A0D908767}" destId="{84CD3784-2078-43FD-99C3-8C4A327E4C4F}" srcOrd="0" destOrd="3" presId="urn:microsoft.com/office/officeart/2005/8/layout/hList1"/>
    <dgm:cxn modelId="{7E4CCB8E-6093-4FEC-8BDF-C7C70FAB94AC}" srcId="{9971274A-7885-4868-8D49-95EC1A12195C}" destId="{72DDF3CD-9CCC-49D4-B7D8-E4468D57AB84}" srcOrd="1" destOrd="0" parTransId="{990C3309-1C8B-4C73-A2EE-F925002EB631}" sibTransId="{DCDE0A2D-DDCF-4A18-A794-8763585225D5}"/>
    <dgm:cxn modelId="{CE43159B-0326-4269-9AA9-7FC9075D7BDF}" type="presOf" srcId="{72DDF3CD-9CCC-49D4-B7D8-E4468D57AB84}" destId="{D73ECCAC-2AC0-44F8-8539-EE591249CA34}" srcOrd="0" destOrd="0" presId="urn:microsoft.com/office/officeart/2005/8/layout/hList1"/>
    <dgm:cxn modelId="{C5F258AB-974C-4C01-A30A-790BEDA92100}" srcId="{BD303BFB-B4D0-4C71-92C7-5DC57784D8EA}" destId="{38CD5AD8-2AFA-41CC-9BC9-729B84EB2E56}" srcOrd="1" destOrd="0" parTransId="{75C7235F-3502-47C5-AF43-0D27823FF95B}" sibTransId="{A38C190F-3B56-4217-B21F-B3AEDBB0BB09}"/>
    <dgm:cxn modelId="{EA37BCAC-19D4-44E7-B25C-B345D29679EB}" srcId="{72DDF3CD-9CCC-49D4-B7D8-E4468D57AB84}" destId="{B59FDF79-64E5-48AE-A008-516C517BED09}" srcOrd="3" destOrd="0" parTransId="{07D3DCBE-816F-49FE-B663-81430CC13DC6}" sibTransId="{E59DA0E2-0809-4B04-835D-783F14D98C84}"/>
    <dgm:cxn modelId="{0FA509AE-0A32-4575-9CC5-9436A4C2CE83}" type="presOf" srcId="{D64F39D2-B6B7-4116-B61C-06989A140F83}" destId="{39C69029-DC78-4AED-A720-C75F573AF247}" srcOrd="0" destOrd="1" presId="urn:microsoft.com/office/officeart/2005/8/layout/hList1"/>
    <dgm:cxn modelId="{AAF20BB1-6C04-4E96-8BA8-50EF86A5DCA0}" type="presOf" srcId="{38CD5AD8-2AFA-41CC-9BC9-729B84EB2E56}" destId="{84CD3784-2078-43FD-99C3-8C4A327E4C4F}" srcOrd="0" destOrd="1" presId="urn:microsoft.com/office/officeart/2005/8/layout/hList1"/>
    <dgm:cxn modelId="{4E1322B1-F977-467A-BB96-A6AE961280EA}" type="presOf" srcId="{E61BA1EA-7136-41CC-9CB1-D94F94D1F19F}" destId="{39C69029-DC78-4AED-A720-C75F573AF247}" srcOrd="0" destOrd="0" presId="urn:microsoft.com/office/officeart/2005/8/layout/hList1"/>
    <dgm:cxn modelId="{7D14E5D3-36F4-4058-B272-235E52074944}" type="presOf" srcId="{B59FDF79-64E5-48AE-A008-516C517BED09}" destId="{39C69029-DC78-4AED-A720-C75F573AF247}" srcOrd="0" destOrd="3" presId="urn:microsoft.com/office/officeart/2005/8/layout/hList1"/>
    <dgm:cxn modelId="{DE591AE6-E547-42F2-9705-63571376410A}" type="presOf" srcId="{1FBAC553-833A-4210-AD88-EDE7FF12C449}" destId="{84CD3784-2078-43FD-99C3-8C4A327E4C4F}" srcOrd="0" destOrd="2" presId="urn:microsoft.com/office/officeart/2005/8/layout/hList1"/>
    <dgm:cxn modelId="{9E4722F2-E252-4A37-A551-3DE743027F81}" srcId="{BD303BFB-B4D0-4C71-92C7-5DC57784D8EA}" destId="{1FBAC553-833A-4210-AD88-EDE7FF12C449}" srcOrd="2" destOrd="0" parTransId="{FDE5A847-1B13-4406-BFC1-0B3ECB9C06D9}" sibTransId="{02449357-877B-4BF4-AFC9-BF032682B433}"/>
    <dgm:cxn modelId="{E9F39DF7-7AAD-427F-88FB-C58827A8FC77}" srcId="{BD303BFB-B4D0-4C71-92C7-5DC57784D8EA}" destId="{35621AAA-723A-480C-B78A-64E4CFB75D69}" srcOrd="0" destOrd="0" parTransId="{C0F6283C-B0BF-4687-8FC8-5B11C58E56C7}" sibTransId="{D2A9EC45-7A98-4D6C-B4DB-A94999AA3D68}"/>
    <dgm:cxn modelId="{32D771F9-8EA2-48B7-828E-E4B198848527}" srcId="{9971274A-7885-4868-8D49-95EC1A12195C}" destId="{BD303BFB-B4D0-4C71-92C7-5DC57784D8EA}" srcOrd="0" destOrd="0" parTransId="{EA3D1AC6-10D6-46B6-8D37-EFC9ED151492}" sibTransId="{AF6516B3-BC57-4425-A3F6-1C1EF1D4FE21}"/>
    <dgm:cxn modelId="{DE77DA67-1225-4C8A-9FDD-F4ED8B584DCF}" type="presParOf" srcId="{01CCD5E6-1562-492C-B63D-6F975CEC2D27}" destId="{DFAF3F1A-712A-4E92-8A16-5F70303E51F9}" srcOrd="0" destOrd="0" presId="urn:microsoft.com/office/officeart/2005/8/layout/hList1"/>
    <dgm:cxn modelId="{30C76526-E46A-4E47-A4D6-F20B3DE0F53E}" type="presParOf" srcId="{DFAF3F1A-712A-4E92-8A16-5F70303E51F9}" destId="{15AD3AA8-48D6-4E9A-84C7-980E75A1505A}" srcOrd="0" destOrd="0" presId="urn:microsoft.com/office/officeart/2005/8/layout/hList1"/>
    <dgm:cxn modelId="{00F2A9A3-2720-494C-944B-0CCFE1B4984C}" type="presParOf" srcId="{DFAF3F1A-712A-4E92-8A16-5F70303E51F9}" destId="{84CD3784-2078-43FD-99C3-8C4A327E4C4F}" srcOrd="1" destOrd="0" presId="urn:microsoft.com/office/officeart/2005/8/layout/hList1"/>
    <dgm:cxn modelId="{A4A5CA0A-8116-4323-BF73-1B4695BA7089}" type="presParOf" srcId="{01CCD5E6-1562-492C-B63D-6F975CEC2D27}" destId="{B01A875C-0C0B-4419-8D3B-2AEACC012E23}" srcOrd="1" destOrd="0" presId="urn:microsoft.com/office/officeart/2005/8/layout/hList1"/>
    <dgm:cxn modelId="{DDB84F7E-92FE-4CF4-A636-45A782C43876}" type="presParOf" srcId="{01CCD5E6-1562-492C-B63D-6F975CEC2D27}" destId="{2629F4BC-323F-426D-8B25-8D44FD945108}" srcOrd="2" destOrd="0" presId="urn:microsoft.com/office/officeart/2005/8/layout/hList1"/>
    <dgm:cxn modelId="{AA91B751-0E15-448A-85EB-9BAA6BC43F52}" type="presParOf" srcId="{2629F4BC-323F-426D-8B25-8D44FD945108}" destId="{D73ECCAC-2AC0-44F8-8539-EE591249CA34}" srcOrd="0" destOrd="0" presId="urn:microsoft.com/office/officeart/2005/8/layout/hList1"/>
    <dgm:cxn modelId="{94197FF6-497B-4012-886A-E4E46347D781}" type="presParOf" srcId="{2629F4BC-323F-426D-8B25-8D44FD945108}" destId="{39C69029-DC78-4AED-A720-C75F573AF247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AD3AA8-48D6-4E9A-84C7-980E75A1505A}">
      <dsp:nvSpPr>
        <dsp:cNvPr id="0" name=""/>
        <dsp:cNvSpPr/>
      </dsp:nvSpPr>
      <dsp:spPr>
        <a:xfrm>
          <a:off x="53" y="183411"/>
          <a:ext cx="5154131" cy="54720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77216" rIns="135128" bIns="77216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>
              <a:solidFill>
                <a:schemeClr val="tx1"/>
              </a:solidFill>
            </a:rPr>
            <a:t>Future Exploration</a:t>
          </a:r>
        </a:p>
      </dsp:txBody>
      <dsp:txXfrm>
        <a:off x="53" y="183411"/>
        <a:ext cx="5154131" cy="547200"/>
      </dsp:txXfrm>
    </dsp:sp>
    <dsp:sp modelId="{84CD3784-2078-43FD-99C3-8C4A327E4C4F}">
      <dsp:nvSpPr>
        <dsp:cNvPr id="0" name=""/>
        <dsp:cNvSpPr/>
      </dsp:nvSpPr>
      <dsp:spPr>
        <a:xfrm>
          <a:off x="53" y="730611"/>
          <a:ext cx="5154131" cy="2764214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346" tIns="101346" rIns="135128" bIns="152019" numCol="1" spcCol="1270" anchor="t" anchorCtr="0">
          <a:noAutofit/>
        </a:bodyPr>
        <a:lstStyle/>
        <a:p>
          <a:pPr marL="171450" lvl="1" indent="-171450" algn="l" defTabSz="844550">
            <a:lnSpc>
              <a:spcPct val="10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§"/>
          </a:pPr>
          <a:r>
            <a:rPr lang="en-US" sz="1900" kern="1200" dirty="0"/>
            <a:t>Fine Tune the Inception_V3 model parameters </a:t>
          </a:r>
        </a:p>
        <a:p>
          <a:pPr marL="171450" lvl="1" indent="-171450" algn="l" defTabSz="844550">
            <a:lnSpc>
              <a:spcPct val="10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§"/>
          </a:pPr>
          <a:r>
            <a:rPr lang="en-US" sz="1900" kern="1200" dirty="0"/>
            <a:t>Learn </a:t>
          </a:r>
          <a:r>
            <a:rPr lang="en-US" sz="1900" kern="1200" dirty="0" err="1"/>
            <a:t>PyTorch</a:t>
          </a:r>
          <a:r>
            <a:rPr lang="en-US" sz="1900" kern="1200" dirty="0"/>
            <a:t> using  XLA  to improve modeling efficiency and accuracy</a:t>
          </a:r>
        </a:p>
        <a:p>
          <a:pPr marL="171450" lvl="1" indent="-171450" algn="l" defTabSz="844550">
            <a:lnSpc>
              <a:spcPct val="10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§"/>
          </a:pPr>
          <a:r>
            <a:rPr lang="en-US" sz="1900" kern="1200" dirty="0"/>
            <a:t>Compete actively in Kaggle competitions to increase confidence and grow collaboration ability</a:t>
          </a:r>
        </a:p>
        <a:p>
          <a:pPr marL="171450" lvl="1" indent="-171450" algn="l" defTabSz="844550">
            <a:lnSpc>
              <a:spcPct val="10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§"/>
          </a:pPr>
          <a:r>
            <a:rPr lang="en-US" sz="1900" kern="1200" dirty="0"/>
            <a:t>Improve the Google Cloud skills necessary to be able to effectively run models on TPU</a:t>
          </a:r>
        </a:p>
      </dsp:txBody>
      <dsp:txXfrm>
        <a:off x="53" y="730611"/>
        <a:ext cx="5154131" cy="2764214"/>
      </dsp:txXfrm>
    </dsp:sp>
    <dsp:sp modelId="{D73ECCAC-2AC0-44F8-8539-EE591249CA34}">
      <dsp:nvSpPr>
        <dsp:cNvPr id="0" name=""/>
        <dsp:cNvSpPr/>
      </dsp:nvSpPr>
      <dsp:spPr>
        <a:xfrm>
          <a:off x="5875764" y="183411"/>
          <a:ext cx="5154131" cy="54720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77216" rIns="135128" bIns="77216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>
              <a:solidFill>
                <a:schemeClr val="tx1"/>
              </a:solidFill>
            </a:rPr>
            <a:t>Appreciation of Support</a:t>
          </a:r>
        </a:p>
      </dsp:txBody>
      <dsp:txXfrm>
        <a:off x="5875764" y="183411"/>
        <a:ext cx="5154131" cy="547200"/>
      </dsp:txXfrm>
    </dsp:sp>
    <dsp:sp modelId="{39C69029-DC78-4AED-A720-C75F573AF247}">
      <dsp:nvSpPr>
        <dsp:cNvPr id="0" name=""/>
        <dsp:cNvSpPr/>
      </dsp:nvSpPr>
      <dsp:spPr>
        <a:xfrm>
          <a:off x="5875764" y="730611"/>
          <a:ext cx="5154131" cy="2764214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346" tIns="101346" rIns="135128" bIns="152019" numCol="1" spcCol="1270" anchor="t" anchorCtr="0">
          <a:noAutofit/>
        </a:bodyPr>
        <a:lstStyle/>
        <a:p>
          <a:pPr marL="171450" lvl="1" indent="-171450" algn="l" defTabSz="844550">
            <a:lnSpc>
              <a:spcPct val="10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§"/>
          </a:pPr>
          <a:r>
            <a:rPr lang="en-US" sz="1900" kern="1200" dirty="0"/>
            <a:t>Dr. Mhoon – Knowledge and kindness exemplified</a:t>
          </a:r>
        </a:p>
        <a:p>
          <a:pPr marL="171450" lvl="1" indent="-171450" algn="l" defTabSz="844550">
            <a:lnSpc>
              <a:spcPct val="10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§"/>
          </a:pPr>
          <a:r>
            <a:rPr lang="en-US" sz="1900" kern="1200" dirty="0"/>
            <a:t>Ms. Griffin – Always constant and quick support</a:t>
          </a:r>
        </a:p>
        <a:p>
          <a:pPr marL="171450" lvl="1" indent="-171450" algn="l" defTabSz="844550">
            <a:lnSpc>
              <a:spcPct val="10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§"/>
          </a:pPr>
          <a:r>
            <a:rPr lang="en-US" sz="1900" kern="1200" dirty="0"/>
            <a:t>Dr. Shastri and Dr. </a:t>
          </a:r>
          <a:r>
            <a:rPr lang="en-US" sz="1900" kern="1200" dirty="0" err="1"/>
            <a:t>Soibam</a:t>
          </a:r>
          <a:r>
            <a:rPr lang="en-US" sz="1900" kern="1200" dirty="0"/>
            <a:t> – Challenging yet supportive</a:t>
          </a:r>
        </a:p>
        <a:p>
          <a:pPr marL="171450" lvl="1" indent="-171450" algn="l" defTabSz="844550">
            <a:lnSpc>
              <a:spcPct val="10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§"/>
          </a:pPr>
          <a:r>
            <a:rPr lang="en-US" sz="1900" kern="1200" dirty="0"/>
            <a:t>Dr. King and Dr. Nguyen – Thoroughly explained mathematical concepts </a:t>
          </a:r>
        </a:p>
      </dsp:txBody>
      <dsp:txXfrm>
        <a:off x="5875764" y="730611"/>
        <a:ext cx="5154131" cy="276421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4FF3BD-DE86-4D04-87F1-A50A74B648A7}" type="datetimeFigureOut">
              <a:rPr lang="en-US" smtClean="0"/>
              <a:t>7/26/2020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22D499-CE3D-4ACD-809F-5300437D99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2095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22D499-CE3D-4ACD-809F-5300437D996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9015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model itself is made up of symmetric and asymmetric building blocks, including convolutions,  average pooling, max pooling, </a:t>
            </a:r>
            <a:r>
              <a:rPr lang="en-US" dirty="0" err="1"/>
              <a:t>concats</a:t>
            </a:r>
            <a:r>
              <a:rPr lang="en-US" dirty="0"/>
              <a:t>, dropouts, and fully connected layers. </a:t>
            </a:r>
          </a:p>
          <a:p>
            <a:r>
              <a:rPr lang="en-US" dirty="0" err="1"/>
              <a:t>Batchnorm</a:t>
            </a:r>
            <a:r>
              <a:rPr lang="en-US" dirty="0"/>
              <a:t> is used extensively throughout the model and applied to activation inputs. </a:t>
            </a:r>
          </a:p>
          <a:p>
            <a:r>
              <a:rPr lang="en-US" dirty="0"/>
              <a:t>Loss is computed via </a:t>
            </a:r>
            <a:r>
              <a:rPr lang="en-US" dirty="0" err="1"/>
              <a:t>Softmax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22D499-CE3D-4ACD-809F-5300437D996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7907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22D499-CE3D-4ACD-809F-5300437D9961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3888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22D499-CE3D-4ACD-809F-5300437D9961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41852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22D499-CE3D-4ACD-809F-5300437D9961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6053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22D499-CE3D-4ACD-809F-5300437D9961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098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22D499-CE3D-4ACD-809F-5300437D996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2331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22D499-CE3D-4ACD-809F-5300437D996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306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22D499-CE3D-4ACD-809F-5300437D996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9507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22D499-CE3D-4ACD-809F-5300437D996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4210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22D499-CE3D-4ACD-809F-5300437D996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1800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22D499-CE3D-4ACD-809F-5300437D996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9582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22D499-CE3D-4ACD-809F-5300437D996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4529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22D499-CE3D-4ACD-809F-5300437D996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3788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7/26/2020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7/26/2020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7/26/2020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7/26/2020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7/26/2020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7/26/2020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7/26/2020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7/26/2020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www.kaggle.com/c/flower-classification-with-tpus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Relationship Id="rId9" Type="http://schemas.openxmlformats.org/officeDocument/2006/relationships/image" Target="../media/image6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commons.wikimedia.org/wiki/File:Oxygen480-actions-transform-rotate.svg" TargetMode="Externa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ensorflow/tensorflow/releases/tag/v2.2.0-rc4" TargetMode="External"/><Relationship Id="rId7" Type="http://schemas.openxmlformats.org/officeDocument/2006/relationships/hyperlink" Target="https://cloud.google.com/tpu/docs/more-models" TargetMode="External"/><Relationship Id="rId2" Type="http://schemas.openxmlformats.org/officeDocument/2006/relationships/hyperlink" Target="https://www.codementor.io/@sheena/python-path-virtualenv-import-for-beginners-du107r3o1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odelabs.developers.google.com/codelabs/keras-flowers-tpu/#5" TargetMode="External"/><Relationship Id="rId5" Type="http://schemas.openxmlformats.org/officeDocument/2006/relationships/hyperlink" Target="https://cloud.google.com/tpu/docs/tpus" TargetMode="External"/><Relationship Id="rId4" Type="http://schemas.openxmlformats.org/officeDocument/2006/relationships/hyperlink" Target="https://cloud.google.com/tpu/docs/inception-v3-advanced" TargetMode="Externa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1pdwRQ1DQfY&amp;feature=youtu.be" TargetMode="External"/><Relationship Id="rId7" Type="http://schemas.openxmlformats.org/officeDocument/2006/relationships/hyperlink" Target="https://www.tensorflow.org/guide/keras/transfer_learning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edium.com/@antonpaquin/whats-inside-a-tpu-c013eb51973e" TargetMode="External"/><Relationship Id="rId5" Type="http://schemas.openxmlformats.org/officeDocument/2006/relationships/hyperlink" Target="https://medium.com/sciforce/understanding-tensor-processing-units-10ff41f50e78" TargetMode="External"/><Relationship Id="rId4" Type="http://schemas.openxmlformats.org/officeDocument/2006/relationships/hyperlink" Target="https://www.kaggle.com/docs/tpu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ftp/arxiv/papers/1901/1901.06032.pdf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184CD-0033-4DB7-9106-D0C147D928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9225" y="894338"/>
            <a:ext cx="10993549" cy="1872824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solidFill>
                  <a:schemeClr val="tx1"/>
                </a:solidFill>
              </a:rPr>
              <a:t>Flower classification using deep learning methods on TPU</a:t>
            </a:r>
            <a:br>
              <a:rPr lang="en-US" sz="4000" b="1" dirty="0">
                <a:solidFill>
                  <a:schemeClr val="tx1"/>
                </a:solidFill>
              </a:rPr>
            </a:br>
            <a:br>
              <a:rPr lang="en-US" sz="1100" b="1" dirty="0">
                <a:solidFill>
                  <a:schemeClr val="tx1"/>
                </a:solidFill>
              </a:rPr>
            </a:br>
            <a:endParaRPr lang="en-US" sz="1800" i="1" dirty="0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2F3316-A5C3-496F-B43C-B57DB23F2C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70750" y="3048516"/>
            <a:ext cx="8657017" cy="2496068"/>
          </a:xfrm>
        </p:spPr>
        <p:txBody>
          <a:bodyPr wrap="square" rIns="0">
            <a:spAutoFit/>
          </a:bodyPr>
          <a:lstStyle/>
          <a:p>
            <a:pPr algn="ctr"/>
            <a:endParaRPr lang="en-US" b="1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ctr"/>
            <a:endParaRPr lang="en-US" b="1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ctr"/>
            <a:r>
              <a:rPr lang="en-US" sz="2000" b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Mudiha wazirali</a:t>
            </a:r>
          </a:p>
          <a:p>
            <a:pPr algn="ctr"/>
            <a:r>
              <a:rPr lang="en-US" sz="2000" b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Mentor: Dr. Mhoon</a:t>
            </a:r>
          </a:p>
          <a:p>
            <a:pPr algn="ctr"/>
            <a:endParaRPr lang="en-US" sz="2000" b="1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ctr"/>
            <a:r>
              <a:rPr lang="en-US" sz="2000" b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University of Houston - Downtown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E3187DF-F78C-4C73-BD56-1430759F77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108678" y="3411432"/>
            <a:ext cx="3277466" cy="2646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1243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BFB39-2A55-4C80-BC9D-85A67B4B82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894" y="559558"/>
            <a:ext cx="11029616" cy="1269242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Inception_V3 :  Run on GPU w/ TPU OFF</a:t>
            </a:r>
            <a:br>
              <a:rPr lang="en-US" b="1" dirty="0">
                <a:solidFill>
                  <a:schemeClr val="tx1"/>
                </a:solidFill>
              </a:rPr>
            </a:b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8550AB7-C969-46B6-91DF-856FC1FD0C24}"/>
              </a:ext>
            </a:extLst>
          </p:cNvPr>
          <p:cNvSpPr txBox="1"/>
          <p:nvPr/>
        </p:nvSpPr>
        <p:spPr>
          <a:xfrm flipH="1">
            <a:off x="575894" y="4810085"/>
            <a:ext cx="34501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Possibility of crashing high due to not having enough memory allocated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991584E-24CA-4982-B76A-9ABECE52AC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328" y="2248818"/>
            <a:ext cx="1305107" cy="33342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0BD991F-BAD5-4846-89D6-87F41B1143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328" y="2841791"/>
            <a:ext cx="4277797" cy="43078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F12A88B-8FED-4A50-B2D7-FF2B00A642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9877" y="2187345"/>
            <a:ext cx="2140045" cy="42561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DD0C3BA-EC81-4649-9E53-56DA40D92F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4328" y="3791486"/>
            <a:ext cx="6734394" cy="52394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BE54311-46D5-42FD-B874-2B3145C17F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8880" y="5959272"/>
            <a:ext cx="5220429" cy="39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9084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BFB39-2A55-4C80-BC9D-85A67B4B82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894" y="559558"/>
            <a:ext cx="11029616" cy="1269242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Inception_V3 :  Run on CPU w/ TPU on but not utilized</a:t>
            </a:r>
            <a:br>
              <a:rPr lang="en-US" b="1" dirty="0">
                <a:solidFill>
                  <a:schemeClr val="tx1"/>
                </a:solidFill>
              </a:rPr>
            </a:br>
            <a:endParaRPr lang="en-US" b="1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6B2933-A9B0-4FB5-9592-37619A2ABA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6223" y="3271242"/>
            <a:ext cx="1553191" cy="26010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43E31F7-EE91-4962-8C3C-731EC127A6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4915" y="1937104"/>
            <a:ext cx="4372284" cy="225294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6A1031F-F1ED-4378-93EC-62EA5918BD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4915" y="4362848"/>
            <a:ext cx="4411252" cy="22637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A5CE3FE-274A-4D55-BDC7-AE3E57B9FE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801" y="2928734"/>
            <a:ext cx="4484489" cy="34250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8550AB7-C969-46B6-91DF-856FC1FD0C24}"/>
              </a:ext>
            </a:extLst>
          </p:cNvPr>
          <p:cNvSpPr txBox="1"/>
          <p:nvPr/>
        </p:nvSpPr>
        <p:spPr>
          <a:xfrm flipH="1">
            <a:off x="395833" y="3586759"/>
            <a:ext cx="454144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Still time consuming</a:t>
            </a:r>
          </a:p>
          <a:p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12% of the steps per epoch compared to only CPU or GPU runs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1.5% of total steps for whole model compared to only CPU or GPU runs</a:t>
            </a:r>
          </a:p>
          <a:p>
            <a:pPr lvl="1"/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Inefficient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Crashing is not an issue due to large memory availability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8768F97-17B9-49AB-985E-F14CCA837F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4801" y="2174503"/>
            <a:ext cx="4493482" cy="464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736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BFB39-2A55-4C80-BC9D-85A67B4B82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894" y="559559"/>
            <a:ext cx="11029616" cy="1367916"/>
          </a:xfrm>
        </p:spPr>
        <p:txBody>
          <a:bodyPr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Inception_V3 :  Run on CPU w/ TPU on but not utilized</a:t>
            </a:r>
            <a:br>
              <a:rPr lang="en-US" b="1" dirty="0">
                <a:solidFill>
                  <a:schemeClr val="tx1"/>
                </a:solidFill>
              </a:rPr>
            </a:br>
            <a:r>
              <a:rPr lang="en-US" b="1" dirty="0">
                <a:solidFill>
                  <a:schemeClr val="tx1"/>
                </a:solidFill>
              </a:rPr>
              <a:t>model predictions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C0F0B8C-19DB-4A9A-ABEC-0923B78DC2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0388" y="1927475"/>
            <a:ext cx="5515150" cy="227004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1043DF1-52B3-420C-A251-208477834C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0388" y="4197523"/>
            <a:ext cx="5515150" cy="224578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AC4C512-E448-4599-A98F-71A5F5F8196F}"/>
              </a:ext>
            </a:extLst>
          </p:cNvPr>
          <p:cNvSpPr txBox="1"/>
          <p:nvPr/>
        </p:nvSpPr>
        <p:spPr>
          <a:xfrm>
            <a:off x="447701" y="2291145"/>
            <a:ext cx="24987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Prone to mislabeling</a:t>
            </a:r>
          </a:p>
        </p:txBody>
      </p:sp>
    </p:spTree>
    <p:extLst>
      <p:ext uri="{BB962C8B-B14F-4D97-AF65-F5344CB8AC3E}">
        <p14:creationId xmlns:p14="http://schemas.microsoft.com/office/powerpoint/2010/main" val="12519263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C2BC9A-2154-49D5-B164-E0622EBACE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4792" y="670745"/>
            <a:ext cx="9322415" cy="114440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FFFA8FC-4E9F-4B56-856D-00E2B9EE48AA}"/>
              </a:ext>
            </a:extLst>
          </p:cNvPr>
          <p:cNvSpPr/>
          <p:nvPr/>
        </p:nvSpPr>
        <p:spPr>
          <a:xfrm>
            <a:off x="458866" y="2056686"/>
            <a:ext cx="11274266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0" i="0" dirty="0">
                <a:solidFill>
                  <a:srgbClr val="292929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Need for a cost-effective design of a custom chip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>
              <a:solidFill>
                <a:srgbClr val="292929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292929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</a:t>
            </a:r>
            <a:r>
              <a:rPr lang="en-US" i="0" dirty="0">
                <a:solidFill>
                  <a:srgbClr val="292929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pplication-specific integrated circuit (</a:t>
            </a:r>
            <a:r>
              <a:rPr lang="en-US" b="0" i="0" dirty="0">
                <a:solidFill>
                  <a:srgbClr val="292929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ASIC)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292929"/>
              </a:solidFill>
              <a:effectLst/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b="0" i="0" dirty="0">
                <a:solidFill>
                  <a:srgbClr val="292929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Cons:</a:t>
            </a:r>
          </a:p>
          <a:p>
            <a:pPr marL="1200150" lvl="2" indent="-285750">
              <a:buFont typeface="Wingdings" panose="05000000000000000000" pitchFamily="2" charset="2"/>
              <a:buChar char="§"/>
            </a:pPr>
            <a:r>
              <a:rPr lang="en-US" b="0" i="0" dirty="0">
                <a:solidFill>
                  <a:srgbClr val="292929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Takes a long time to design</a:t>
            </a:r>
            <a:endParaRPr lang="en-US" dirty="0">
              <a:solidFill>
                <a:srgbClr val="292929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1200150" lvl="2" indent="-285750">
              <a:buFont typeface="Wingdings" panose="05000000000000000000" pitchFamily="2" charset="2"/>
              <a:buChar char="§"/>
            </a:pPr>
            <a:r>
              <a:rPr lang="en-US" b="0" i="0" dirty="0">
                <a:solidFill>
                  <a:srgbClr val="292929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Google </a:t>
            </a:r>
            <a:r>
              <a:rPr lang="en-US" dirty="0">
                <a:solidFill>
                  <a:srgbClr val="292929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developed</a:t>
            </a:r>
            <a:r>
              <a:rPr lang="en-US" b="0" i="0" dirty="0">
                <a:solidFill>
                  <a:srgbClr val="292929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the TPUv1 faster than normal in 15 months</a:t>
            </a:r>
          </a:p>
          <a:p>
            <a:pPr marL="1200150" lvl="2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292929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</a:t>
            </a:r>
            <a:r>
              <a:rPr lang="en-US" b="0" i="0" dirty="0">
                <a:solidFill>
                  <a:srgbClr val="292929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nitially expensive: specialized engineers and manufacturing costs at about 1 million</a:t>
            </a:r>
          </a:p>
          <a:p>
            <a:pPr marL="1200150" lvl="2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292929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</a:t>
            </a:r>
            <a:r>
              <a:rPr lang="en-US" b="0" i="0" dirty="0">
                <a:solidFill>
                  <a:srgbClr val="292929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nflexible: no way to change the chip once </a:t>
            </a:r>
            <a:r>
              <a:rPr lang="en-US" dirty="0">
                <a:solidFill>
                  <a:srgbClr val="292929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completed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b="0" i="0" dirty="0">
                <a:solidFill>
                  <a:srgbClr val="292929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Pros:</a:t>
            </a:r>
          </a:p>
          <a:p>
            <a:pPr marL="1200150" lvl="2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292929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Does one particular job in enough volume</a:t>
            </a:r>
          </a:p>
          <a:p>
            <a:pPr marL="1200150" lvl="2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292929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G</a:t>
            </a:r>
            <a:r>
              <a:rPr lang="en-US" b="0" i="0" dirty="0">
                <a:solidFill>
                  <a:srgbClr val="292929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enerally the fastest and most energy-efficient way to accomplish </a:t>
            </a:r>
            <a:r>
              <a:rPr lang="en-US" dirty="0">
                <a:solidFill>
                  <a:srgbClr val="292929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 task</a:t>
            </a:r>
          </a:p>
          <a:p>
            <a:pPr marL="1200150" lvl="2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292929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Recurring benefits may make up for the initial drawbacks</a:t>
            </a:r>
          </a:p>
          <a:p>
            <a:pPr lvl="2"/>
            <a:endParaRPr lang="en-US" dirty="0">
              <a:solidFill>
                <a:srgbClr val="292929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0" i="0" dirty="0">
                <a:solidFill>
                  <a:srgbClr val="292929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Google wanted that long term performance to run neural networks</a:t>
            </a:r>
            <a:r>
              <a:rPr lang="en-US" dirty="0">
                <a:solidFill>
                  <a:srgbClr val="292929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dirty="0">
                <a:solidFill>
                  <a:srgbClr val="292929"/>
                </a:solidFill>
                <a:latin typeface="Cambria" panose="02040503050406030204" pitchFamily="18" charset="0"/>
                <a:ea typeface="Cambria" panose="02040503050406030204" pitchFamily="18" charset="0"/>
                <a:sym typeface="Wingdings" panose="05000000000000000000" pitchFamily="2" charset="2"/>
              </a:rPr>
              <a:t></a:t>
            </a:r>
            <a:r>
              <a:rPr lang="en-US" b="0" i="0" dirty="0">
                <a:solidFill>
                  <a:srgbClr val="292929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TPU is the result.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b="0" i="0" dirty="0">
              <a:solidFill>
                <a:srgbClr val="292929"/>
              </a:solidFill>
              <a:effectLst/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292929"/>
              </a:solidFill>
              <a:effectLst/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92964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E07939-28B3-46A4-B657-0485333C80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160" y="753077"/>
            <a:ext cx="11325915" cy="1024298"/>
          </a:xfrm>
        </p:spPr>
        <p:txBody>
          <a:bodyPr anchor="ctr">
            <a:norm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Benefits of using tensor processing units (</a:t>
            </a:r>
            <a:r>
              <a:rPr lang="en-US" b="1" dirty="0" err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tpu</a:t>
            </a:r>
            <a:r>
              <a:rPr lang="en-US" b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26BE08B-40D1-4F04-865D-A787A761B07B}"/>
              </a:ext>
            </a:extLst>
          </p:cNvPr>
          <p:cNvSpPr/>
          <p:nvPr/>
        </p:nvSpPr>
        <p:spPr>
          <a:xfrm>
            <a:off x="411159" y="1900818"/>
            <a:ext cx="11325915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1" i="0" dirty="0">
                <a:solidFill>
                  <a:srgbClr val="222222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CPU : </a:t>
            </a:r>
            <a:r>
              <a:rPr lang="en-US" b="0" i="0" dirty="0">
                <a:solidFill>
                  <a:srgbClr val="222222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general purpose computational processor</a:t>
            </a:r>
            <a:endParaRPr lang="en-US" b="1" i="0" dirty="0">
              <a:solidFill>
                <a:srgbClr val="222222"/>
              </a:solidFill>
              <a:effectLst/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US" b="1" dirty="0">
                <a:solidFill>
                  <a:srgbClr val="22222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     </a:t>
            </a:r>
            <a:r>
              <a:rPr lang="en-US" b="1" i="0" dirty="0">
                <a:solidFill>
                  <a:srgbClr val="222222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GPU</a:t>
            </a:r>
            <a:r>
              <a:rPr lang="en-US" b="0" i="0" dirty="0">
                <a:solidFill>
                  <a:srgbClr val="222222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 : accelerate rendering of graphics </a:t>
            </a:r>
          </a:p>
          <a:p>
            <a:r>
              <a:rPr lang="en-US" b="1" i="0" dirty="0">
                <a:solidFill>
                  <a:srgbClr val="222222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     TPU</a:t>
            </a:r>
            <a:r>
              <a:rPr lang="en-US" b="0" i="0" dirty="0">
                <a:solidFill>
                  <a:srgbClr val="222222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 : accelerate deep learning tasks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>
              <a:solidFill>
                <a:srgbClr val="222222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22222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ultiplying and taking slices from arrays takes a lot of CPU clock cycles and memory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TPUs were designed to relieve these specific workloads.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>
              <a:solidFill>
                <a:srgbClr val="080E14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rgbClr val="080E14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First generation of TPUs</a:t>
            </a:r>
            <a:r>
              <a:rPr lang="en-US" dirty="0">
                <a:solidFill>
                  <a:srgbClr val="080E14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have targeted inference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>
              <a:solidFill>
                <a:srgbClr val="080E14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80E14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Used an already trained model</a:t>
            </a:r>
          </a:p>
          <a:p>
            <a:endParaRPr lang="en-US" dirty="0">
              <a:solidFill>
                <a:srgbClr val="080E14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rgbClr val="080E14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Later versions</a:t>
            </a:r>
            <a:r>
              <a:rPr lang="en-US" dirty="0">
                <a:solidFill>
                  <a:srgbClr val="080E14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allow adjustments to layers within the model during the training phase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80E14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80E14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TPU is 15 times to 30 times faster than contemporary GPUs and CPUs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80E14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85941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CA2F89-CAC9-4803-8F9E-4BA3A3E99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24118"/>
            <a:ext cx="11029616" cy="988332"/>
          </a:xfrm>
        </p:spPr>
        <p:txBody>
          <a:bodyPr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TPU</a:t>
            </a:r>
            <a:r>
              <a:rPr lang="en-US" b="1" dirty="0"/>
              <a:t> </a:t>
            </a:r>
            <a:r>
              <a:rPr lang="en-US" b="1" dirty="0">
                <a:solidFill>
                  <a:schemeClr val="tx1"/>
                </a:solidFill>
              </a:rPr>
              <a:t>Efficiency depends on models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D1D107-D3D2-468D-8C4B-12F552244A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2975" y="1946027"/>
            <a:ext cx="7350458" cy="4911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7771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1685A4DF-2FA8-40AB-873F-F123198B4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TPU Structure</a:t>
            </a:r>
          </a:p>
        </p:txBody>
      </p:sp>
      <p:pic>
        <p:nvPicPr>
          <p:cNvPr id="6" name="Picture Placeholder 5" descr="Window">
            <a:extLst>
              <a:ext uri="{FF2B5EF4-FFF2-40B4-BE49-F238E27FC236}">
                <a16:creationId xmlns:a16="http://schemas.microsoft.com/office/drawing/2014/main" id="{CEF98F4B-22E2-4822-9847-A211B83CBA86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08326" y="2290694"/>
            <a:ext cx="2800350" cy="32385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E4B5F3B-A01B-4D9B-8670-BCED4E9B0B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8326" y="3086596"/>
            <a:ext cx="2934109" cy="51442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53923F7-07E6-4EC8-9E91-D5904C5F11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6686" y="4109824"/>
            <a:ext cx="5577385" cy="256371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EBCD3CD-7370-4D7D-8493-9A1AF3A01AD4}"/>
              </a:ext>
            </a:extLst>
          </p:cNvPr>
          <p:cNvSpPr/>
          <p:nvPr/>
        </p:nvSpPr>
        <p:spPr>
          <a:xfrm>
            <a:off x="5868537" y="2136338"/>
            <a:ext cx="5936776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Each TPU core has:</a:t>
            </a:r>
          </a:p>
          <a:p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A traditional vector processing part (VPU) 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Dedicated matrix multiplication hardware capable of processing 128x128 matrices which accelerates machine learning workloads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128GB of high-speed memory </a:t>
            </a:r>
          </a:p>
          <a:p>
            <a:pPr lvl="1"/>
            <a:endParaRPr lang="en-US" dirty="0">
              <a:latin typeface="Cambria" panose="02040503050406030204" pitchFamily="18" charset="0"/>
              <a:ea typeface="Cambria" panose="02040503050406030204" pitchFamily="18" charset="0"/>
              <a:sym typeface="Wingdings" panose="05000000000000000000" pitchFamily="2" charset="2"/>
            </a:endParaRP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  <a:sym typeface="Wingdings" panose="05000000000000000000" pitchFamily="2" charset="2"/>
              </a:rPr>
              <a:t>512 x 512 pix input images will be utilized for model</a:t>
            </a: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  <a:sym typeface="Wingdings" panose="05000000000000000000" pitchFamily="2" charset="2"/>
              </a:rPr>
              <a:t>Allows larger batches, models, and training inputs</a:t>
            </a: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  <a:sym typeface="Wingdings" panose="05000000000000000000" pitchFamily="2" charset="2"/>
              </a:rPr>
              <a:t>Larger batches result in faster modeling:            i.e. 128 * 8 = 1024</a:t>
            </a:r>
          </a:p>
          <a:p>
            <a:pPr marL="1657350" lvl="3" indent="-285750">
              <a:buFont typeface="Wingdings" panose="05000000000000000000" pitchFamily="2" charset="2"/>
              <a:buChar char="§"/>
            </a:pP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01651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0BCA2-1AF2-4C83-B2B5-5429F0F795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894" y="600501"/>
            <a:ext cx="11029616" cy="1306241"/>
          </a:xfrm>
        </p:spPr>
        <p:txBody>
          <a:bodyPr anchor="b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Input pipeline</a:t>
            </a:r>
            <a:br>
              <a:rPr lang="en-US" dirty="0"/>
            </a:b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3203066-E686-48CB-B6FF-1D195E9959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6806" y="1906743"/>
            <a:ext cx="6423546" cy="4951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2037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142DE5-3D34-441E-AFA2-F873284CB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The math behind TPU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08EDE68-9B2A-4DD4-8D3F-E2439E31184F}"/>
              </a:ext>
            </a:extLst>
          </p:cNvPr>
          <p:cNvSpPr/>
          <p:nvPr/>
        </p:nvSpPr>
        <p:spPr>
          <a:xfrm>
            <a:off x="409517" y="1840813"/>
            <a:ext cx="6096000" cy="5293757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rgbClr val="292929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Quantization: </a:t>
            </a:r>
            <a:r>
              <a:rPr lang="en-US" dirty="0">
                <a:solidFill>
                  <a:srgbClr val="292929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</a:t>
            </a:r>
            <a:r>
              <a:rPr lang="en-US" b="0" i="0" dirty="0">
                <a:solidFill>
                  <a:srgbClr val="292929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ompression of floating point calculations with 32-bit or 16-bit numbers </a:t>
            </a:r>
            <a:r>
              <a:rPr lang="en-US" dirty="0">
                <a:solidFill>
                  <a:srgbClr val="292929"/>
                </a:solidFill>
                <a:latin typeface="Cambria" panose="02040503050406030204" pitchFamily="18" charset="0"/>
                <a:ea typeface="Cambria" panose="02040503050406030204" pitchFamily="18" charset="0"/>
                <a:sym typeface="Wingdings" panose="05000000000000000000" pitchFamily="2" charset="2"/>
              </a:rPr>
              <a:t></a:t>
            </a:r>
            <a:r>
              <a:rPr lang="en-US" b="0" i="0" dirty="0">
                <a:solidFill>
                  <a:srgbClr val="292929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8-bit integers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>
              <a:solidFill>
                <a:srgbClr val="292929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</a:rPr>
              <a:t>Reduces the cost of neural network predictions without significant losses in accuracy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rgbClr val="292929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Focus on inference </a:t>
            </a:r>
            <a:r>
              <a:rPr lang="en-US" b="1" dirty="0" err="1">
                <a:solidFill>
                  <a:srgbClr val="292929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maths</a:t>
            </a:r>
            <a:r>
              <a:rPr lang="en-US" b="1" dirty="0">
                <a:solidFill>
                  <a:srgbClr val="292929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solidFill>
                <a:srgbClr val="292929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sz="1600" b="1" dirty="0">
                <a:solidFill>
                  <a:srgbClr val="292929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Matrix Multiplier Unit (MXU)</a:t>
            </a:r>
            <a:r>
              <a:rPr lang="en-US" sz="1600" dirty="0">
                <a:solidFill>
                  <a:srgbClr val="292929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65,536 8-bit multiply-and-add units for matrix operations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sz="1600" b="1" dirty="0">
                <a:solidFill>
                  <a:srgbClr val="292929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Unified Buffer (UB)</a:t>
            </a:r>
            <a:r>
              <a:rPr lang="en-US" sz="1600" dirty="0">
                <a:solidFill>
                  <a:srgbClr val="292929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24MB of SRAM that work as registers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sz="1600" b="1" dirty="0">
                <a:solidFill>
                  <a:srgbClr val="292929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Activation Unit (AU)</a:t>
            </a:r>
            <a:r>
              <a:rPr lang="en-US" sz="1600" dirty="0">
                <a:solidFill>
                  <a:srgbClr val="292929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Hardwired activation functions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rgbClr val="292929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Controlled with a dozen high-level instructions that focus on the major mathematical operations required for neural network inference.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rgbClr val="292929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Special compiler and software stacks translate API calls from TensorFlow graphs into TPU instructions.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600" dirty="0">
              <a:solidFill>
                <a:srgbClr val="292929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292929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1FC4AA-2FC0-4111-B33D-915DA5E570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5517" y="2661314"/>
            <a:ext cx="5686483" cy="3224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7690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142DE5-3D34-441E-AFA2-F873284CB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The math behind TPU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08EDE68-9B2A-4DD4-8D3F-E2439E31184F}"/>
              </a:ext>
            </a:extLst>
          </p:cNvPr>
          <p:cNvSpPr/>
          <p:nvPr/>
        </p:nvSpPr>
        <p:spPr>
          <a:xfrm>
            <a:off x="395869" y="1999718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rgbClr val="292929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Parallel Processing: </a:t>
            </a:r>
            <a:r>
              <a:rPr lang="en-US" dirty="0">
                <a:solidFill>
                  <a:srgbClr val="292929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Matrix Multiplier Unit is designed as a matrix processor instead of scalar</a:t>
            </a:r>
          </a:p>
          <a:p>
            <a:endParaRPr lang="en-US" b="1" dirty="0">
              <a:solidFill>
                <a:srgbClr val="292929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DD8EA6-C12B-4846-A10A-025CAD4C84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0004" y="3860995"/>
            <a:ext cx="4789290" cy="8799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84A98D0-50A7-4873-B11F-896DD7A557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888" y="2795220"/>
            <a:ext cx="5219423" cy="389147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0CA3748-005E-4288-AC24-AC5A25E350D1}"/>
              </a:ext>
            </a:extLst>
          </p:cNvPr>
          <p:cNvSpPr txBox="1"/>
          <p:nvPr/>
        </p:nvSpPr>
        <p:spPr>
          <a:xfrm>
            <a:off x="6849685" y="1999718"/>
            <a:ext cx="494644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Systolic Array: 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Architecture of the MXU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Full size is 128 x 128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292929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Reuses inputs many times to produce the final output</a:t>
            </a: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71174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F9D3E8-F37D-442D-98CE-46FCEC354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C1B32C-9A5A-472A-AE82-587CAA916B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>
              <a:buClrTx/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Interest in improving understanding and skills of deep learning methods on the cloud</a:t>
            </a:r>
          </a:p>
          <a:p>
            <a:pPr>
              <a:buClrTx/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Improving the ability to adapt to different Python libraries and utilize them accurately and efficiently</a:t>
            </a:r>
          </a:p>
          <a:p>
            <a:pPr>
              <a:buClrTx/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Developing confidence and quickness in skills implementation by taking part in Kaggle competitions </a:t>
            </a:r>
          </a:p>
          <a:p>
            <a:pPr>
              <a:buClrTx/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Inspired by the Kaggle competition: </a:t>
            </a:r>
            <a:r>
              <a:rPr lang="en-US" sz="20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hlinkClick r:id="rId2"/>
              </a:rPr>
              <a:t>https://www.kaggle.com/c/flower-classification-with-tpus</a:t>
            </a:r>
            <a:endParaRPr lang="en-US" sz="2000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>
              <a:buClrTx/>
              <a:buFont typeface="Wingdings" panose="05000000000000000000" pitchFamily="2" charset="2"/>
              <a:buChar char="§"/>
            </a:pPr>
            <a:endParaRPr lang="en-US" sz="2000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lvl="1">
              <a:buClrTx/>
              <a:buFont typeface="Wingdings" panose="05000000000000000000" pitchFamily="2" charset="2"/>
              <a:buChar char="Ø"/>
            </a:pPr>
            <a:r>
              <a:rPr lang="en-US" sz="1800" b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Objective: To build an efficient and cost-effective machine learning model using TPUs that identifies the 104 types of flowers in a dataset of images.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54BDB8-B56F-4A17-A92D-40CF98E82D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0014" y="5664504"/>
            <a:ext cx="5551971" cy="1193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9807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C8B4E42-D797-4DD6-B3EF-1810E25A80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1194" y="1897038"/>
            <a:ext cx="7529612" cy="4960961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10B2F49-5338-485E-A968-A86121415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Shared technology by google for wider audience</a:t>
            </a:r>
          </a:p>
        </p:txBody>
      </p:sp>
    </p:spTree>
    <p:extLst>
      <p:ext uri="{BB962C8B-B14F-4D97-AF65-F5344CB8AC3E}">
        <p14:creationId xmlns:p14="http://schemas.microsoft.com/office/powerpoint/2010/main" val="26528003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F9A11-4FF3-4335-AF9D-532D17D2F9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376" y="805218"/>
            <a:ext cx="11323092" cy="1062891"/>
          </a:xfrm>
        </p:spPr>
        <p:txBody>
          <a:bodyPr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TPU monitor on </a:t>
            </a:r>
            <a:r>
              <a:rPr lang="en-US" b="1" dirty="0" err="1">
                <a:solidFill>
                  <a:schemeClr val="tx1"/>
                </a:solidFill>
              </a:rPr>
              <a:t>kaggle</a:t>
            </a:r>
            <a:br>
              <a:rPr lang="en-US" dirty="0"/>
            </a:b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FAE6047-3569-4E51-B14F-ED873848CC6D}"/>
              </a:ext>
            </a:extLst>
          </p:cNvPr>
          <p:cNvSpPr/>
          <p:nvPr/>
        </p:nvSpPr>
        <p:spPr>
          <a:xfrm>
            <a:off x="609203" y="2121131"/>
            <a:ext cx="6419393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Performance monitor appears when TPU gauge clicked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The MXU percentage indicates how efficiently the TPU compute hardware is utilized 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  <a:sym typeface="Wingdings" panose="05000000000000000000" pitchFamily="2" charset="2"/>
              </a:rPr>
              <a:t> h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igher is better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The "Idle Time" percentage measures how often the TPU is sitting idle waiting for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Optimizing data pipeline is needed to make this as low as possible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Measurements:</a:t>
            </a:r>
          </a:p>
          <a:p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Refreshed approximately every 10 seconds 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Only appear when the TPU is running a computation</a:t>
            </a:r>
            <a:endParaRPr lang="en-US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B0A909D-C2DF-4BC7-A7D7-ECB42BBD31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6542" y="1948592"/>
            <a:ext cx="2548837" cy="4909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1909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F39B44-9501-4B33-BC1A-5EEFD5C95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Inception_V3 On TPU (128 batches, 22 epochs)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91BDD3-7DDB-435C-84E5-F177324D7B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894" y="2366992"/>
            <a:ext cx="3586673" cy="40963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4E834AC-FA24-4CD4-A4A4-E1F871969C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894" y="3533051"/>
            <a:ext cx="3586673" cy="5483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BA61034-32C1-42E4-9070-87A933ED71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0045" y="2366992"/>
            <a:ext cx="6911622" cy="348663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C3FAA99-A7EA-45FF-B2AB-E2F3460E6483}"/>
              </a:ext>
            </a:extLst>
          </p:cNvPr>
          <p:cNvSpPr txBox="1"/>
          <p:nvPr/>
        </p:nvSpPr>
        <p:spPr>
          <a:xfrm>
            <a:off x="575894" y="2849662"/>
            <a:ext cx="33632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Batch_Size</a:t>
            </a:r>
            <a:r>
              <a:rPr lang="en-US" b="1" dirty="0"/>
              <a:t> = 16 * 8 = 128 batches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43368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68185B-2EDA-4E5B-895D-A8BF46E6A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434" y="483536"/>
            <a:ext cx="11379232" cy="1431325"/>
          </a:xfrm>
        </p:spPr>
        <p:txBody>
          <a:bodyPr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Inception_V3 On TPU (128 batches, 22 epochs) 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3817770B-8916-49A8-A38F-5EACF94B7E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Roboto Mono"/>
              </a:rPr>
              <a:t>Epoch 22/22 99/99 [==============================] - 28s 281ms/step - sparse_categorical_accuracy: 0.9998 - loss: 0.0029 - val_sparse_categorical_accuracy: 0.9421 - val_loss: 0.2601 - lr: 1.0000e-05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2125B0B-DF68-4DC5-A818-BCD1525F5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111" y="2451990"/>
            <a:ext cx="10191141" cy="7415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8BC9E61-1262-4036-84D4-E5AC639866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9075" y="2134550"/>
            <a:ext cx="1249814" cy="25889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5DEABF9-6B31-4F38-B846-87D26B6651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372" y="4075123"/>
            <a:ext cx="5121056" cy="25889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0AB9EDB-3EE4-4576-B33F-FB6B7EB2DD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53428" y="4075123"/>
            <a:ext cx="5050824" cy="258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3710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68185B-2EDA-4E5B-895D-A8BF46E6A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434" y="483536"/>
            <a:ext cx="11379232" cy="1431325"/>
          </a:xfrm>
        </p:spPr>
        <p:txBody>
          <a:bodyPr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Inception_V3 On TPU (128 batches, 22 epochs) 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3817770B-8916-49A8-A38F-5EACF94B7E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Roboto Mono"/>
              </a:rPr>
              <a:t>Epoch 22/22 99/99 [==============================] - 28s 281ms/step - sparse_categorical_accuracy: 0.9998 - loss: 0.0029 - val_sparse_categorical_accuracy: 0.9421 - val_loss: 0.2601 - lr: 1.0000e-05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836F3B7-261A-4579-9CB7-520CA81A61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434" y="2282978"/>
            <a:ext cx="6329560" cy="5967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0A74A2C-A242-4B55-B3C4-F995E5B196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7464" y="1914861"/>
            <a:ext cx="4952102" cy="4943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8724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BF69C3-789C-4A3A-AF51-761687F05A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Decreasing batch_ size  = 8 * 8 = 64 batches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4BA7247-E25E-4310-8444-2604FB62CE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375" y="2655515"/>
            <a:ext cx="4333944" cy="46105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BF7A569-C728-445F-9471-0A57C3FE57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375" y="2137711"/>
            <a:ext cx="4337676" cy="32861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7568783-D6FD-4C10-91C6-D93103044F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375" y="3429000"/>
            <a:ext cx="11465150" cy="59749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8DA6312-0783-4C45-A607-701D98EF00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8894" y="2650289"/>
            <a:ext cx="5122461" cy="46105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DEB90E9-3D25-4348-987B-E437A8EC7B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21154" y="1951154"/>
            <a:ext cx="1236471" cy="139952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65A0E68-38EF-40A5-B275-11F6D019ED2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4375" y="4200012"/>
            <a:ext cx="5406867" cy="267410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544663D-1230-413A-966E-56D9BF1FF59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41242" y="4092077"/>
            <a:ext cx="5406867" cy="2765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6528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2EE79-BDF2-4817-9422-DBE59D316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078" y="729658"/>
            <a:ext cx="11273643" cy="988332"/>
          </a:xfrm>
        </p:spPr>
        <p:txBody>
          <a:bodyPr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Increasing batch_ size  = 32 * 8 = 256 batches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3EBA36-C3A0-4D04-8E5F-8FC399E2C6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682" y="2682099"/>
            <a:ext cx="4124901" cy="47631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38627E0-1873-4950-A833-720F8C0114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078" y="2071011"/>
            <a:ext cx="4020111" cy="3905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6D4EDF7-4014-4CFF-8DFC-A4B088F44F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4682" y="4122524"/>
            <a:ext cx="5293730" cy="25530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3766560-7960-41FF-997E-D7358FF664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8413" y="4074892"/>
            <a:ext cx="5411156" cy="26006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018651-4F2F-4A2E-B5DA-3518DC4D418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4682" y="3328819"/>
            <a:ext cx="10704886" cy="65179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AFB2AE2-6980-44CE-B4E9-E94A4661D87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31422" y="2682099"/>
            <a:ext cx="5334740" cy="47631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3ABD647-DC13-4EFA-A28B-8060240878E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448001" y="1888394"/>
            <a:ext cx="1266919" cy="144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8166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1827C7-3019-4F96-8F4A-7E55EA168F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comparison of inception_v3 model run with various batches per epoch 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61B73C56-2AA8-4C1B-B50E-89391F60A3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6344076"/>
              </p:ext>
            </p:extLst>
          </p:nvPr>
        </p:nvGraphicFramePr>
        <p:xfrm>
          <a:off x="436728" y="1859508"/>
          <a:ext cx="11313994" cy="48012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9005">
                  <a:extLst>
                    <a:ext uri="{9D8B030D-6E8A-4147-A177-3AD203B41FA5}">
                      <a16:colId xmlns:a16="http://schemas.microsoft.com/office/drawing/2014/main" val="2209320128"/>
                    </a:ext>
                  </a:extLst>
                </a:gridCol>
                <a:gridCol w="1986655">
                  <a:extLst>
                    <a:ext uri="{9D8B030D-6E8A-4147-A177-3AD203B41FA5}">
                      <a16:colId xmlns:a16="http://schemas.microsoft.com/office/drawing/2014/main" val="411593109"/>
                    </a:ext>
                  </a:extLst>
                </a:gridCol>
                <a:gridCol w="3795197">
                  <a:extLst>
                    <a:ext uri="{9D8B030D-6E8A-4147-A177-3AD203B41FA5}">
                      <a16:colId xmlns:a16="http://schemas.microsoft.com/office/drawing/2014/main" val="1145852248"/>
                    </a:ext>
                  </a:extLst>
                </a:gridCol>
                <a:gridCol w="1315302">
                  <a:extLst>
                    <a:ext uri="{9D8B030D-6E8A-4147-A177-3AD203B41FA5}">
                      <a16:colId xmlns:a16="http://schemas.microsoft.com/office/drawing/2014/main" val="202164647"/>
                    </a:ext>
                  </a:extLst>
                </a:gridCol>
                <a:gridCol w="1246797">
                  <a:extLst>
                    <a:ext uri="{9D8B030D-6E8A-4147-A177-3AD203B41FA5}">
                      <a16:colId xmlns:a16="http://schemas.microsoft.com/office/drawing/2014/main" val="1812617607"/>
                    </a:ext>
                  </a:extLst>
                </a:gridCol>
                <a:gridCol w="1641038">
                  <a:extLst>
                    <a:ext uri="{9D8B030D-6E8A-4147-A177-3AD203B41FA5}">
                      <a16:colId xmlns:a16="http://schemas.microsoft.com/office/drawing/2014/main" val="217279132"/>
                    </a:ext>
                  </a:extLst>
                </a:gridCol>
              </a:tblGrid>
              <a:tr h="785884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BATCH_SIZE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STEPS_PER_EPOCH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VAL_SPARSE_CATEGORICAL_ACCURACY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VAL_LOSS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F1 SCORE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MODEL RUN TIME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3958908"/>
                  </a:ext>
                </a:extLst>
              </a:tr>
              <a:tr h="834788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rgbClr val="C00000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64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rgbClr val="C00000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199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rgbClr val="C00000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0.9391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rgbClr val="C00000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0.3075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rgbClr val="C00000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0.930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rgbClr val="C00000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21 MINUTES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93190702"/>
                  </a:ext>
                </a:extLst>
              </a:tr>
              <a:tr h="785884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128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0.9434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b="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0.2564</a:t>
                      </a:r>
                    </a:p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0.944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18 MINUTES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74084764"/>
                  </a:ext>
                </a:extLst>
              </a:tr>
              <a:tr h="785884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rgbClr val="C00000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256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rgbClr val="C00000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49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rgbClr val="C00000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0.9405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rgbClr val="C00000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0.2495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rgbClr val="C00000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0.937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rgbClr val="C00000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12 MINUTES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3552374"/>
                  </a:ext>
                </a:extLst>
              </a:tr>
              <a:tr h="785884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512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0.9367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0.2628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0.933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13 MINUTES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44669226"/>
                  </a:ext>
                </a:extLst>
              </a:tr>
              <a:tr h="785884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rgbClr val="C00000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1028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rgbClr val="C00000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rgbClr val="C00000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0.9321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rgbClr val="C00000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0.2757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rgbClr val="C00000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0.927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rgbClr val="C00000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69 MINUTES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356339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560137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8D9E8F-03FB-4676-A00B-1CAF0B14D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728" y="467840"/>
            <a:ext cx="11338700" cy="1323833"/>
          </a:xfrm>
        </p:spPr>
        <p:txBody>
          <a:bodyPr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Image Augmentation (Transformation - rotation)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8B936B3-3F5A-4CBC-82F8-90950B0B76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2979" y="3631829"/>
            <a:ext cx="4126034" cy="29670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8C03474-0961-404A-B7EA-4D093CCF36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562" y="3631830"/>
            <a:ext cx="4111746" cy="296703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CF1BD85-428B-47C0-B9F0-E15563535F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084" y="1964942"/>
            <a:ext cx="4983097" cy="114054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3D31AFB-ACEC-4940-A9A7-5C34734D03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7948057" y="1988167"/>
            <a:ext cx="1277830" cy="1277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6632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8D9E8F-03FB-4676-A00B-1CAF0B14D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472" y="554331"/>
            <a:ext cx="11404603" cy="1325563"/>
          </a:xfrm>
        </p:spPr>
        <p:txBody>
          <a:bodyPr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Image Augmentation (Transformation – rotation + shrink+ </a:t>
            </a:r>
            <a:r>
              <a:rPr lang="en-US" b="1" dirty="0" err="1">
                <a:solidFill>
                  <a:schemeClr val="tx1"/>
                </a:solidFill>
              </a:rPr>
              <a:t>zooM</a:t>
            </a:r>
            <a:r>
              <a:rPr lang="en-US" b="1" dirty="0">
                <a:solidFill>
                  <a:schemeClr val="tx1"/>
                </a:solidFill>
              </a:rPr>
              <a:t>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12B522-8D2C-41E7-81DD-0347D522E9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472" y="3429000"/>
            <a:ext cx="4598830" cy="334526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569B4C8-725E-47D2-85ED-71B3BDBA75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472" y="2098218"/>
            <a:ext cx="4210829" cy="9607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6B0C468-CE1A-4B37-806F-7D9F15DCE1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3483" y="2098218"/>
            <a:ext cx="4103789" cy="9760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93FEA87-4857-4655-8F52-594A1C96CE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3483" y="3510902"/>
            <a:ext cx="4487123" cy="3237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0216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3DCD9-8A1C-4531-A483-8D6836AE0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1099142"/>
          </a:xfrm>
        </p:spPr>
        <p:txBody>
          <a:bodyPr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Data Exploration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54B5B2-526E-4758-8D86-5198C0636A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2724" y="2602596"/>
            <a:ext cx="5007754" cy="337653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C2EF617-F0B0-4374-B286-84E0105EF2C8}"/>
              </a:ext>
            </a:extLst>
          </p:cNvPr>
          <p:cNvSpPr txBox="1"/>
          <p:nvPr/>
        </p:nvSpPr>
        <p:spPr>
          <a:xfrm>
            <a:off x="337623" y="2056686"/>
            <a:ext cx="5331655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Over 400,000 Types of Flowers in the wild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Dataset includes 104 Types of Flowers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Each sample is a </a:t>
            </a:r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</a:rPr>
              <a:t>TFRecord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A container format 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Used in Tensorflow to group and share data files for optimal training </a:t>
            </a:r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</a:rPr>
              <a:t>performace</a:t>
            </a: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Each file contains: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Id 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Label: class of each element in training data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</a:rPr>
              <a:t>img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: pixels in array form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>
              <a:buFontTx/>
              <a:buChar char="-"/>
            </a:pPr>
            <a:endParaRPr lang="en-US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1462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8D9E8F-03FB-4676-A00B-1CAF0B14D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728" y="587254"/>
            <a:ext cx="11341290" cy="1325563"/>
          </a:xfrm>
        </p:spPr>
        <p:txBody>
          <a:bodyPr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Image Augmentation (Transformation – rotation + shrink + zoom + shift)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95733C4-2AB8-4B06-90FE-7E33D9D5E3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637" y="3556998"/>
            <a:ext cx="4413088" cy="316837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E576801-BD46-4BAE-B388-B52037162F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5524" y="3521637"/>
            <a:ext cx="4413088" cy="320373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E015518-89A1-48EC-8798-A8D237B643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637" y="2107131"/>
            <a:ext cx="4664213" cy="1061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4288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8D9E8F-03FB-4676-A00B-1CAF0B14D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256" y="430692"/>
            <a:ext cx="11259488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Image Augmentation (Transformation – rotation + shrink +zoom + shift) for model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7ACA49-07E9-40D4-9D7D-4E10D2C1E4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017" y="3930016"/>
            <a:ext cx="3573439" cy="257560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DE27ADE-F964-474D-929C-C787AF0FC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1144" y="3930016"/>
            <a:ext cx="3573439" cy="257321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44F32CD-A2B7-463F-9C86-FC0B6149C9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4271" y="3934389"/>
            <a:ext cx="3490649" cy="252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3C65E14-A81E-4932-9BC7-F565CB9934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256" y="2209713"/>
            <a:ext cx="4979201" cy="1172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3243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8A31B0-CE34-4BE4-88B8-F140CC6C4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235" y="729658"/>
            <a:ext cx="11172275" cy="988332"/>
          </a:xfrm>
        </p:spPr>
        <p:txBody>
          <a:bodyPr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Image Augmentation (Transformation – rotation + shrink + zoom+ shift +saturation)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FFDA3DE-6BFD-4BB3-85E1-55D50AD4F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9630" y="3501954"/>
            <a:ext cx="3337086" cy="33560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49EFAE5-D4F5-48BD-B121-64089F9A0E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9704" y="3539874"/>
            <a:ext cx="3337086" cy="33370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86744F3-9968-43B4-B14F-8D0DD4F045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235" y="1967667"/>
            <a:ext cx="8145012" cy="125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3686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3B727-80E5-4B93-8481-637164D2EA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727" y="729658"/>
            <a:ext cx="11300347" cy="988332"/>
          </a:xfrm>
        </p:spPr>
        <p:txBody>
          <a:bodyPr anchor="ctr">
            <a:norm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Image Augmentation (Transformation – rotation + shrink + zoom+ shift + saturation)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7C6F9F1-40CC-477C-B711-463B22B049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170" y="2146852"/>
            <a:ext cx="5163818" cy="374027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9398093-6FA5-4FC5-B97D-6B66E4EFA5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2090" y="2146852"/>
            <a:ext cx="5189740" cy="3740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9251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11DFD-A8C6-4D7F-96BC-221AABB1E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Inception_V3, batches 128, Epochs 22, Augmented 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6D2956-FC32-4819-90C8-D76A4AE1E7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299" y="2331486"/>
            <a:ext cx="9196963" cy="63007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03FB6DC-6719-409F-8198-A263B304B7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9531" y="2149387"/>
            <a:ext cx="1267002" cy="169568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54BBC46-F8A4-493D-9ABF-015CE51B3B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8918" y="4131623"/>
            <a:ext cx="4867741" cy="2456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7027BF2-4C2D-4089-BC05-D2848591ED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300" y="4131623"/>
            <a:ext cx="5273784" cy="272511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0166864-75EA-4D54-B653-77E89DC890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9300" y="3334818"/>
            <a:ext cx="3639058" cy="314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2139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1827C7-3019-4F96-8F4A-7E55EA168F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comparison of inception_v3 model run </a:t>
            </a:r>
            <a:br>
              <a:rPr lang="en-US" b="1" dirty="0">
                <a:solidFill>
                  <a:schemeClr val="tx1"/>
                </a:solidFill>
              </a:rPr>
            </a:br>
            <a:r>
              <a:rPr lang="en-US" b="1" dirty="0">
                <a:solidFill>
                  <a:schemeClr val="tx1"/>
                </a:solidFill>
              </a:rPr>
              <a:t>with VERSUS WITHOUT AUGMENATION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61B73C56-2AA8-4C1B-B50E-89391F60A3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2020631"/>
              </p:ext>
            </p:extLst>
          </p:nvPr>
        </p:nvGraphicFramePr>
        <p:xfrm>
          <a:off x="433705" y="2828499"/>
          <a:ext cx="11313994" cy="24436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9368">
                  <a:extLst>
                    <a:ext uri="{9D8B030D-6E8A-4147-A177-3AD203B41FA5}">
                      <a16:colId xmlns:a16="http://schemas.microsoft.com/office/drawing/2014/main" val="2209320128"/>
                    </a:ext>
                  </a:extLst>
                </a:gridCol>
                <a:gridCol w="2019868">
                  <a:extLst>
                    <a:ext uri="{9D8B030D-6E8A-4147-A177-3AD203B41FA5}">
                      <a16:colId xmlns:a16="http://schemas.microsoft.com/office/drawing/2014/main" val="411593109"/>
                    </a:ext>
                  </a:extLst>
                </a:gridCol>
                <a:gridCol w="3794078">
                  <a:extLst>
                    <a:ext uri="{9D8B030D-6E8A-4147-A177-3AD203B41FA5}">
                      <a16:colId xmlns:a16="http://schemas.microsoft.com/office/drawing/2014/main" val="1145852248"/>
                    </a:ext>
                  </a:extLst>
                </a:gridCol>
                <a:gridCol w="1192845">
                  <a:extLst>
                    <a:ext uri="{9D8B030D-6E8A-4147-A177-3AD203B41FA5}">
                      <a16:colId xmlns:a16="http://schemas.microsoft.com/office/drawing/2014/main" val="202164647"/>
                    </a:ext>
                  </a:extLst>
                </a:gridCol>
                <a:gridCol w="1246797">
                  <a:extLst>
                    <a:ext uri="{9D8B030D-6E8A-4147-A177-3AD203B41FA5}">
                      <a16:colId xmlns:a16="http://schemas.microsoft.com/office/drawing/2014/main" val="1812617607"/>
                    </a:ext>
                  </a:extLst>
                </a:gridCol>
                <a:gridCol w="1641038">
                  <a:extLst>
                    <a:ext uri="{9D8B030D-6E8A-4147-A177-3AD203B41FA5}">
                      <a16:colId xmlns:a16="http://schemas.microsoft.com/office/drawing/2014/main" val="217279132"/>
                    </a:ext>
                  </a:extLst>
                </a:gridCol>
              </a:tblGrid>
              <a:tr h="785884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AUGMENTED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STEPS_PER_EPOCH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VAL_SPARSE_CATEGORICAL_ACCURACY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VAL_LOSS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F1 SCORE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MODEL RUN TIME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3958908"/>
                  </a:ext>
                </a:extLst>
              </a:tr>
              <a:tr h="834788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rgbClr val="C00000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rgbClr val="C00000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rgbClr val="C00000"/>
                          </a:solidFill>
                          <a:highlight>
                            <a:srgbClr val="FFFF00"/>
                          </a:highlight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0.9442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rgbClr val="C00000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0.2642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rgbClr val="C00000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0.936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rgbClr val="C00000"/>
                          </a:solidFill>
                          <a:highlight>
                            <a:srgbClr val="FFFF00"/>
                          </a:highlight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16 MINUTES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93190702"/>
                  </a:ext>
                </a:extLst>
              </a:tr>
              <a:tr h="785884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0.9434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b="0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0.2564</a:t>
                      </a:r>
                    </a:p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0.944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18 MINUTES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740847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3079907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A9D4A2-5964-4318-9DC4-A55D2AF41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Inception_V3 MODEL TRAINABLE PARAMETER COMPARISONS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8F5223-8767-49B1-9D0C-67FD98524A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4762" y="2599367"/>
            <a:ext cx="5579847" cy="272675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0292C12-A4E6-430F-A84D-821E2CF5E9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724" y="2599368"/>
            <a:ext cx="5613907" cy="272675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6193D77-70E4-4306-A30A-D8ADFDA75A39}"/>
              </a:ext>
            </a:extLst>
          </p:cNvPr>
          <p:cNvSpPr txBox="1"/>
          <p:nvPr/>
        </p:nvSpPr>
        <p:spPr>
          <a:xfrm>
            <a:off x="1856096" y="2051177"/>
            <a:ext cx="1579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FINE TUNING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F1FD167-9E4B-4260-AC74-FB95AB1B8B30}"/>
              </a:ext>
            </a:extLst>
          </p:cNvPr>
          <p:cNvSpPr/>
          <p:nvPr/>
        </p:nvSpPr>
        <p:spPr>
          <a:xfrm>
            <a:off x="7658405" y="2051177"/>
            <a:ext cx="24784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TRANSFER LEARNING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ACAC53-BAB9-4A05-9F00-B2832765AC2B}"/>
              </a:ext>
            </a:extLst>
          </p:cNvPr>
          <p:cNvSpPr/>
          <p:nvPr/>
        </p:nvSpPr>
        <p:spPr>
          <a:xfrm>
            <a:off x="372724" y="5519463"/>
            <a:ext cx="561390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err="1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Pretrained_model.trainable</a:t>
            </a:r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= True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Adjusts the weights and biases of the pre-trained model </a:t>
            </a:r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  <a:sym typeface="Wingdings" panose="05000000000000000000" pitchFamily="2" charset="2"/>
              </a:rPr>
              <a:t> initial values adjusted in training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Works well on big data</a:t>
            </a: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D950379-7DBA-4A09-AC0F-BBA4FA81BF88}"/>
              </a:ext>
            </a:extLst>
          </p:cNvPr>
          <p:cNvSpPr/>
          <p:nvPr/>
        </p:nvSpPr>
        <p:spPr>
          <a:xfrm>
            <a:off x="6124762" y="5504980"/>
            <a:ext cx="561390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err="1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Pretrained_model.trainable</a:t>
            </a:r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= False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Freezes the weights and biases of the pre-trained model </a:t>
            </a:r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  <a:sym typeface="Wingdings" panose="05000000000000000000" pitchFamily="2" charset="2"/>
              </a:rPr>
              <a:t> only </a:t>
            </a:r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trains </a:t>
            </a:r>
            <a:r>
              <a:rPr lang="en-US" dirty="0" err="1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softmax</a:t>
            </a:r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layer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Works well on small data</a:t>
            </a: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20080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4DB73B-2493-4085-A138-7419B2C4A5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446" y="748469"/>
            <a:ext cx="11204183" cy="988332"/>
          </a:xfrm>
        </p:spPr>
        <p:txBody>
          <a:bodyPr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Inception_V3 WITH AUGMENTED DATA </a:t>
            </a:r>
            <a:br>
              <a:rPr lang="en-US" b="1" dirty="0">
                <a:solidFill>
                  <a:schemeClr val="tx1"/>
                </a:solidFill>
              </a:rPr>
            </a:br>
            <a:r>
              <a:rPr lang="en-US" b="1" dirty="0">
                <a:solidFill>
                  <a:schemeClr val="tx1"/>
                </a:solidFill>
              </a:rPr>
              <a:t> WITH Transfer learning AT 22 EPOCHS 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BF10B64-13EB-47BA-9553-97620A278A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769" y="4012442"/>
            <a:ext cx="5528735" cy="284555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ED642C9-5502-4834-8435-313B66717C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0702" y="3982872"/>
            <a:ext cx="5588928" cy="28455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6E7CA93-C4AD-4527-974A-EE370235F2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623" y="3084778"/>
            <a:ext cx="5425881" cy="4406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833833E-85C9-4266-9BA9-FF5B32642B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3623" y="2193079"/>
            <a:ext cx="9666759" cy="5774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2D98779-CBC3-4ABA-89C6-9B54548291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30970" y="2103279"/>
            <a:ext cx="1348659" cy="1741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4098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A7219-F462-4187-A967-26858EB02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Inception_V3 WITH AUGMENTED DATA </a:t>
            </a:r>
            <a:br>
              <a:rPr lang="en-US" b="1" dirty="0">
                <a:solidFill>
                  <a:schemeClr val="tx1"/>
                </a:solidFill>
              </a:rPr>
            </a:br>
            <a:r>
              <a:rPr lang="en-US" b="1" dirty="0">
                <a:solidFill>
                  <a:schemeClr val="tx1"/>
                </a:solidFill>
              </a:rPr>
              <a:t> WITH Transfer learning AT 100 EPOCHS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9C6E6C1-564B-48CC-97BC-F9B5FF85B3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052" y="2069154"/>
            <a:ext cx="9078592" cy="55252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B6A36E9-A85B-48BC-911D-6A0C8DDFE5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657" y="3642961"/>
            <a:ext cx="5863605" cy="29775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DC4A180-CBA3-46D1-9452-8490418464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5262" y="3642961"/>
            <a:ext cx="5585434" cy="294863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480188D-9321-4CFE-993B-CAA3F22BD5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95731" y="2037448"/>
            <a:ext cx="1181265" cy="12860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AE1D90D-F2CC-4656-9F0B-BD1B638166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1657" y="2886548"/>
            <a:ext cx="4922150" cy="436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58637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1827C7-3019-4F96-8F4A-7E55EA168F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comparison of inception_v3 model run with VERSUS WITHOUT TRANSFER LEARNING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61B73C56-2AA8-4C1B-B50E-89391F60A3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644978"/>
              </p:ext>
            </p:extLst>
          </p:nvPr>
        </p:nvGraphicFramePr>
        <p:xfrm>
          <a:off x="422031" y="2268941"/>
          <a:ext cx="11310424" cy="32295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18527">
                  <a:extLst>
                    <a:ext uri="{9D8B030D-6E8A-4147-A177-3AD203B41FA5}">
                      <a16:colId xmlns:a16="http://schemas.microsoft.com/office/drawing/2014/main" val="2209320128"/>
                    </a:ext>
                  </a:extLst>
                </a:gridCol>
                <a:gridCol w="2034755">
                  <a:extLst>
                    <a:ext uri="{9D8B030D-6E8A-4147-A177-3AD203B41FA5}">
                      <a16:colId xmlns:a16="http://schemas.microsoft.com/office/drawing/2014/main" val="642779074"/>
                    </a:ext>
                  </a:extLst>
                </a:gridCol>
                <a:gridCol w="4498801">
                  <a:extLst>
                    <a:ext uri="{9D8B030D-6E8A-4147-A177-3AD203B41FA5}">
                      <a16:colId xmlns:a16="http://schemas.microsoft.com/office/drawing/2014/main" val="1145852248"/>
                    </a:ext>
                  </a:extLst>
                </a:gridCol>
                <a:gridCol w="1598700">
                  <a:extLst>
                    <a:ext uri="{9D8B030D-6E8A-4147-A177-3AD203B41FA5}">
                      <a16:colId xmlns:a16="http://schemas.microsoft.com/office/drawing/2014/main" val="202164647"/>
                    </a:ext>
                  </a:extLst>
                </a:gridCol>
                <a:gridCol w="1359641">
                  <a:extLst>
                    <a:ext uri="{9D8B030D-6E8A-4147-A177-3AD203B41FA5}">
                      <a16:colId xmlns:a16="http://schemas.microsoft.com/office/drawing/2014/main" val="1812617607"/>
                    </a:ext>
                  </a:extLst>
                </a:gridCol>
              </a:tblGrid>
              <a:tr h="785884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TRANSFER LEARNING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NUMBER OF EPOCHS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VAL_SPARSE_CATEGORICAL_ACCURACY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VAL_LOSS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F1 SCORE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3958908"/>
                  </a:ext>
                </a:extLst>
              </a:tr>
              <a:tr h="834788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rgbClr val="C00000"/>
                          </a:solidFill>
                          <a:highlight>
                            <a:srgbClr val="FFFF00"/>
                          </a:highlight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rgbClr val="C00000"/>
                          </a:solidFill>
                          <a:highlight>
                            <a:srgbClr val="FFFF00"/>
                          </a:highlight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rgbClr val="C00000"/>
                          </a:solidFill>
                          <a:highlight>
                            <a:srgbClr val="FFFF00"/>
                          </a:highlight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0.9442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rgbClr val="C00000"/>
                          </a:solidFill>
                          <a:highlight>
                            <a:srgbClr val="FFFF00"/>
                          </a:highlight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0.2642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rgbClr val="C00000"/>
                          </a:solidFill>
                          <a:highlight>
                            <a:srgbClr val="FFFF00"/>
                          </a:highlight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0.936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93190702"/>
                  </a:ext>
                </a:extLst>
              </a:tr>
              <a:tr h="785884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0.6775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b="0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1.4767</a:t>
                      </a:r>
                    </a:p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0.560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74084764"/>
                  </a:ext>
                </a:extLst>
              </a:tr>
              <a:tr h="785884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rgbClr val="C00000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rgbClr val="C00000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100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rgbClr val="C00000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0.8314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rgbClr val="C00000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0.6653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rgbClr val="C00000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0.820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968587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713598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CB9E0-C5C1-41B2-8147-7BE5818806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894" y="586854"/>
            <a:ext cx="11029616" cy="1228298"/>
          </a:xfrm>
        </p:spPr>
        <p:txBody>
          <a:bodyPr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Train and validation distribution </a:t>
            </a:r>
            <a:br>
              <a:rPr lang="en-US" b="1" dirty="0">
                <a:solidFill>
                  <a:schemeClr val="tx1"/>
                </a:solidFill>
              </a:rPr>
            </a:br>
            <a:r>
              <a:rPr lang="en-US" b="1" dirty="0">
                <a:solidFill>
                  <a:schemeClr val="tx1"/>
                </a:solidFill>
              </a:rPr>
              <a:t>and Class Imbalance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4F0C84-71F5-45DA-B19B-09832D56B5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-5400000">
            <a:off x="3618304" y="-250141"/>
            <a:ext cx="4944794" cy="927148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6CA1091-4B0A-4855-A2DC-1CE5B8119B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6328" y="1822816"/>
            <a:ext cx="3070747" cy="567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7410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A7219-F462-4187-A967-26858EB02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Inception_V3 WITH AUGMENTED DATA </a:t>
            </a:r>
            <a:br>
              <a:rPr lang="en-US" b="1" dirty="0">
                <a:solidFill>
                  <a:schemeClr val="tx1"/>
                </a:solidFill>
              </a:rPr>
            </a:br>
            <a:r>
              <a:rPr lang="en-US" b="1" dirty="0">
                <a:solidFill>
                  <a:schemeClr val="tx1"/>
                </a:solidFill>
              </a:rPr>
              <a:t> WITH FINE TUNING (ORIGINAL) AT 100 EPOCHS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27EB39-FDBA-4FE7-8DDA-B7BE531730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528" y="3871026"/>
            <a:ext cx="5893353" cy="29750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EB8574E-C4EF-4C82-9EF0-88B62F10C8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881" y="3871026"/>
            <a:ext cx="5511591" cy="29750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06D2D69-BB91-4DEC-90FD-05D88E03D3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026" y="2986974"/>
            <a:ext cx="5392807" cy="46893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DB29E4C-FD05-42E3-B86A-0AAE8BE31A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665" y="2063686"/>
            <a:ext cx="9191245" cy="579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7437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1827C7-3019-4F96-8F4A-7E55EA168F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comparison of inception_v3 model run with FINE Tuning at 22 Versus 100 epochs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61B73C56-2AA8-4C1B-B50E-89391F60A3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3302195"/>
              </p:ext>
            </p:extLst>
          </p:nvPr>
        </p:nvGraphicFramePr>
        <p:xfrm>
          <a:off x="428455" y="2415463"/>
          <a:ext cx="11324494" cy="27245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23440">
                  <a:extLst>
                    <a:ext uri="{9D8B030D-6E8A-4147-A177-3AD203B41FA5}">
                      <a16:colId xmlns:a16="http://schemas.microsoft.com/office/drawing/2014/main" val="642779074"/>
                    </a:ext>
                  </a:extLst>
                </a:gridCol>
                <a:gridCol w="4425680">
                  <a:extLst>
                    <a:ext uri="{9D8B030D-6E8A-4147-A177-3AD203B41FA5}">
                      <a16:colId xmlns:a16="http://schemas.microsoft.com/office/drawing/2014/main" val="1145852248"/>
                    </a:ext>
                  </a:extLst>
                </a:gridCol>
                <a:gridCol w="1659988">
                  <a:extLst>
                    <a:ext uri="{9D8B030D-6E8A-4147-A177-3AD203B41FA5}">
                      <a16:colId xmlns:a16="http://schemas.microsoft.com/office/drawing/2014/main" val="202164647"/>
                    </a:ext>
                  </a:extLst>
                </a:gridCol>
                <a:gridCol w="1392702">
                  <a:extLst>
                    <a:ext uri="{9D8B030D-6E8A-4147-A177-3AD203B41FA5}">
                      <a16:colId xmlns:a16="http://schemas.microsoft.com/office/drawing/2014/main" val="1812617607"/>
                    </a:ext>
                  </a:extLst>
                </a:gridCol>
                <a:gridCol w="1722684">
                  <a:extLst>
                    <a:ext uri="{9D8B030D-6E8A-4147-A177-3AD203B41FA5}">
                      <a16:colId xmlns:a16="http://schemas.microsoft.com/office/drawing/2014/main" val="832938138"/>
                    </a:ext>
                  </a:extLst>
                </a:gridCol>
              </a:tblGrid>
              <a:tr h="785884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NUMBER OF EPOCHS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VAL_SPARSE_CATEGORICAL_ACCURACY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VAL_LOSS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F1 SCORE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MODEL RUN TIME</a:t>
                      </a:r>
                    </a:p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3958908"/>
                  </a:ext>
                </a:extLst>
              </a:tr>
              <a:tr h="834788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rgbClr val="C00000"/>
                          </a:solidFill>
                          <a:highlight>
                            <a:srgbClr val="FFFF00"/>
                          </a:highlight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rgbClr val="C00000"/>
                          </a:solidFill>
                          <a:highlight>
                            <a:srgbClr val="FFFF00"/>
                          </a:highlight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0.9442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rgbClr val="C00000"/>
                          </a:solidFill>
                          <a:highlight>
                            <a:srgbClr val="FFFF00"/>
                          </a:highlight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0.2642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rgbClr val="C00000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0.936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rgbClr val="C00000"/>
                          </a:solidFill>
                          <a:highlight>
                            <a:srgbClr val="FFFF00"/>
                          </a:highlight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16 MINUTES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93190702"/>
                  </a:ext>
                </a:extLst>
              </a:tr>
              <a:tr h="785884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100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0.9432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b="0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0.2796</a:t>
                      </a:r>
                    </a:p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0.939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64 MINUTES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740847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2513337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A7219-F462-4187-A967-26858EB02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DenseNet201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FC773E-6E8C-490D-9BB0-A07D5C4377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263" y="2433670"/>
            <a:ext cx="4067743" cy="3810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6BF9441-A7BA-4EEF-9AB9-39D432CB51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072" y="3304592"/>
            <a:ext cx="5713168" cy="28237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85EFE03-6063-4360-AC7C-98E99FCFE7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9097" y="2433670"/>
            <a:ext cx="1743318" cy="3610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10669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A7219-F462-4187-A967-26858EB02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DenseNet201 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0BE4DA6-F8FE-4729-B6A9-DE60C7C45B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980" y="3912452"/>
            <a:ext cx="5629722" cy="282933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001B224-12A7-4E80-A370-AAAECB4735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1300" y="3912452"/>
            <a:ext cx="5629720" cy="287631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6BDFA41-D71F-4B3B-A25D-04087B2C17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895" y="2060812"/>
            <a:ext cx="8621708" cy="61414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EB63549-115D-4BA8-8109-5532BB1278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895" y="2890242"/>
            <a:ext cx="4722582" cy="412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09026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A7219-F462-4187-A967-26858EB029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894" y="729658"/>
            <a:ext cx="11174828" cy="988332"/>
          </a:xfrm>
        </p:spPr>
        <p:txBody>
          <a:bodyPr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EFFICIENTNETB7 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9B97028-EFC0-4F13-A434-49FBFA84F0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548" y="2195340"/>
            <a:ext cx="5298807" cy="261906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FC73A80-E2C7-4D45-91CB-A98FBBDAF0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548" y="4937551"/>
            <a:ext cx="9507277" cy="119079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F491AAB-AE0E-48C9-8F4B-57ED3A02A1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0892" y="2133133"/>
            <a:ext cx="1530560" cy="2681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88721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A7219-F462-4187-A967-26858EB02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EFFICIENTNETB7 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413FE8-60DD-49B4-893B-6887E4BD01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413" y="2191170"/>
            <a:ext cx="9488224" cy="5715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BD9C4A9-06B5-4C8A-BFD6-B84286BC96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413" y="3793932"/>
            <a:ext cx="5782052" cy="29390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BF1661F-F3CD-4327-8B39-7A6EE96236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0702" y="3793932"/>
            <a:ext cx="5710885" cy="29390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283F6FC-F75D-42D7-BC0F-9F09A1122C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0413" y="3054426"/>
            <a:ext cx="4461477" cy="363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4691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28D25-3A9D-4921-BF6D-1AC843FA2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Efficiency comparison on </a:t>
            </a:r>
            <a:r>
              <a:rPr lang="en-US" b="1" dirty="0" err="1">
                <a:solidFill>
                  <a:schemeClr val="tx1"/>
                </a:solidFill>
              </a:rPr>
              <a:t>tpu</a:t>
            </a:r>
            <a:endParaRPr lang="en-US" b="1"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F559122-18CF-4577-8E00-F649A7BFDB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5525" y="2216466"/>
            <a:ext cx="8870354" cy="3743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33774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1827C7-3019-4F96-8F4A-7E55EA168F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COST EFFECTIVE comparison of models 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61B73C56-2AA8-4C1B-B50E-89391F60A3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1957778"/>
              </p:ext>
            </p:extLst>
          </p:nvPr>
        </p:nvGraphicFramePr>
        <p:xfrm>
          <a:off x="433705" y="2617910"/>
          <a:ext cx="11313993" cy="35104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90880">
                  <a:extLst>
                    <a:ext uri="{9D8B030D-6E8A-4147-A177-3AD203B41FA5}">
                      <a16:colId xmlns:a16="http://schemas.microsoft.com/office/drawing/2014/main" val="642779074"/>
                    </a:ext>
                  </a:extLst>
                </a:gridCol>
                <a:gridCol w="1470934">
                  <a:extLst>
                    <a:ext uri="{9D8B030D-6E8A-4147-A177-3AD203B41FA5}">
                      <a16:colId xmlns:a16="http://schemas.microsoft.com/office/drawing/2014/main" val="360253729"/>
                    </a:ext>
                  </a:extLst>
                </a:gridCol>
                <a:gridCol w="2797791">
                  <a:extLst>
                    <a:ext uri="{9D8B030D-6E8A-4147-A177-3AD203B41FA5}">
                      <a16:colId xmlns:a16="http://schemas.microsoft.com/office/drawing/2014/main" val="1145852248"/>
                    </a:ext>
                  </a:extLst>
                </a:gridCol>
                <a:gridCol w="1187126">
                  <a:extLst>
                    <a:ext uri="{9D8B030D-6E8A-4147-A177-3AD203B41FA5}">
                      <a16:colId xmlns:a16="http://schemas.microsoft.com/office/drawing/2014/main" val="202164647"/>
                    </a:ext>
                  </a:extLst>
                </a:gridCol>
                <a:gridCol w="1132993">
                  <a:extLst>
                    <a:ext uri="{9D8B030D-6E8A-4147-A177-3AD203B41FA5}">
                      <a16:colId xmlns:a16="http://schemas.microsoft.com/office/drawing/2014/main" val="1812617607"/>
                    </a:ext>
                  </a:extLst>
                </a:gridCol>
                <a:gridCol w="1583141">
                  <a:extLst>
                    <a:ext uri="{9D8B030D-6E8A-4147-A177-3AD203B41FA5}">
                      <a16:colId xmlns:a16="http://schemas.microsoft.com/office/drawing/2014/main" val="1731693492"/>
                    </a:ext>
                  </a:extLst>
                </a:gridCol>
                <a:gridCol w="1351128">
                  <a:extLst>
                    <a:ext uri="{9D8B030D-6E8A-4147-A177-3AD203B41FA5}">
                      <a16:colId xmlns:a16="http://schemas.microsoft.com/office/drawing/2014/main" val="832938138"/>
                    </a:ext>
                  </a:extLst>
                </a:gridCol>
              </a:tblGrid>
              <a:tr h="785884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MODEL 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LAYERS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VAL_SPARSE_CATEGORICAL_ACCURACY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VAL_LOSS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F1 SCORE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TRAINABLE PARAMETERS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MODEL RUN TIME</a:t>
                      </a:r>
                    </a:p>
                    <a:p>
                      <a:pPr algn="ctr"/>
                      <a:endParaRPr lang="en-US" sz="1600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3958908"/>
                  </a:ext>
                </a:extLst>
              </a:tr>
              <a:tr h="834788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rgbClr val="C00000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INCEPTION_V3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rgbClr val="C00000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159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rgbClr val="C00000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0.9442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rgbClr val="C00000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0.2642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rgbClr val="C00000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0.936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rgbClr val="C00000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21,981,448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rgbClr val="C00000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16 MINUTES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93190702"/>
                  </a:ext>
                </a:extLst>
              </a:tr>
              <a:tr h="282712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DENSENET201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201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0.9518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b="0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0.2249</a:t>
                      </a:r>
                    </a:p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0.952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18,292,712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29 MINUTES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74084764"/>
                  </a:ext>
                </a:extLst>
              </a:tr>
              <a:tr h="785884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rgbClr val="C00000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EFFICIENTNETB7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rgbClr val="C00000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813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rgbClr val="C00000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0.9596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rgbClr val="C00000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0.2119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rgbClr val="C00000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0.957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rgbClr val="C00000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64,053,304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rgbClr val="C00000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51 MINUTES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969712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5055975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798134F-676B-476C-B19F-4972B034D4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363"/>
            <a:ext cx="11029616" cy="988332"/>
          </a:xfrm>
        </p:spPr>
        <p:txBody>
          <a:bodyPr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TPU Limitations &amp; challenges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EEA0D2-D003-4351-8028-D9E15A5BC32A}"/>
              </a:ext>
            </a:extLst>
          </p:cNvPr>
          <p:cNvSpPr txBox="1"/>
          <p:nvPr/>
        </p:nvSpPr>
        <p:spPr>
          <a:xfrm>
            <a:off x="464864" y="2462318"/>
            <a:ext cx="8188657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Google charges $4.50 per hour(s)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Kaggle allows up to 30 hours per week of TPU use and 3 hours per session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Difficulty in setting up buckets for data set up on Google Cloud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Unnecessary for models which are not deep learning, but crashes if large amount of data or memory is needed if not on TPU.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061160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D8417F-946E-4C06-B4DF-518127EA9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179" y="641445"/>
            <a:ext cx="11327642" cy="1253730"/>
          </a:xfrm>
        </p:spPr>
        <p:txBody>
          <a:bodyPr anchor="ctr">
            <a:norm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Best Cost – Effective Model Inception_V3 Prediction</a:t>
            </a:r>
            <a:br>
              <a:rPr lang="en-US" b="1" dirty="0">
                <a:solidFill>
                  <a:schemeClr val="tx1"/>
                </a:solidFill>
              </a:rPr>
            </a:br>
            <a:endParaRPr lang="en-US" b="1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ACAA7F-CB58-4797-B339-32FDD2D760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6526" y="1897133"/>
            <a:ext cx="5964072" cy="48501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1739FE4-011D-4F30-A94C-00F66A4260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179" y="2681183"/>
            <a:ext cx="4525006" cy="1495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1896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D8F8B-BD0F-4C2D-B66F-B77D0A580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894" y="559559"/>
            <a:ext cx="11029616" cy="1242482"/>
          </a:xfrm>
        </p:spPr>
        <p:txBody>
          <a:bodyPr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Image Shapes and labels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732312-6658-498B-AF15-E79576A588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505" y="5778824"/>
            <a:ext cx="3867690" cy="5144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1E63CAF-BE18-4572-BF4E-5839E2B1FA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491" y="2725354"/>
            <a:ext cx="4363264" cy="173515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EAFD622-1B3E-4E9E-B21B-B24E228664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505" y="4788550"/>
            <a:ext cx="4110045" cy="79068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8D6C569-35EF-4ADC-AA05-7887FBD51B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5535" y="4311757"/>
            <a:ext cx="5654351" cy="244849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524AA9E-0E3B-4E41-AF49-D576D06468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75535" y="1887340"/>
            <a:ext cx="5673818" cy="2448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22129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D8417F-946E-4C06-B4DF-518127EA9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179" y="641445"/>
            <a:ext cx="11327642" cy="1253730"/>
          </a:xfrm>
        </p:spPr>
        <p:txBody>
          <a:bodyPr anchor="ctr">
            <a:norm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Best Cost – Effective Model Inception_V3 Prediction</a:t>
            </a:r>
            <a:br>
              <a:rPr lang="en-US" b="1" dirty="0">
                <a:solidFill>
                  <a:schemeClr val="tx1"/>
                </a:solidFill>
              </a:rPr>
            </a:br>
            <a:endParaRPr lang="en-US" b="1" dirty="0">
              <a:solidFill>
                <a:schemeClr val="tx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1739FE4-011D-4F30-A94C-00F66A4260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867" y="2062231"/>
            <a:ext cx="4525006" cy="149563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C5494BA-C630-4A1B-B422-E54068C935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7631" y="1895175"/>
            <a:ext cx="6060183" cy="4962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97786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62618-0D02-4C29-88C5-1EDF7F3234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E2747F4-A0AE-425C-B527-E3E32461FE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707F29A-1576-479E-B227-0D6498601B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17B26C7-6F2F-453C-9C08-71E199E527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1F4E24-3D21-464B-B8F2-A84E52D06C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Future Exploration &amp; appreciation of support</a:t>
            </a:r>
          </a:p>
        </p:txBody>
      </p:sp>
      <p:graphicFrame>
        <p:nvGraphicFramePr>
          <p:cNvPr id="6" name="TextBox 3">
            <a:extLst>
              <a:ext uri="{FF2B5EF4-FFF2-40B4-BE49-F238E27FC236}">
                <a16:creationId xmlns:a16="http://schemas.microsoft.com/office/drawing/2014/main" id="{0E1742C6-A561-4F97-A670-30228582ACA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22986632"/>
              </p:ext>
            </p:extLst>
          </p:nvPr>
        </p:nvGraphicFramePr>
        <p:xfrm>
          <a:off x="581025" y="2181225"/>
          <a:ext cx="11029950" cy="36782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7472603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AB7307-2025-4146-9825-21A8E03172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EDCACB-6019-4F1A-AC9B-AB940BBF66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1" y="2159507"/>
            <a:ext cx="11029615" cy="4626592"/>
          </a:xfrm>
        </p:spPr>
        <p:txBody>
          <a:bodyPr anchor="t">
            <a:noAutofit/>
          </a:bodyPr>
          <a:lstStyle/>
          <a:p>
            <a:pPr lvl="1">
              <a:buClrTx/>
              <a:buFont typeface="Wingdings" panose="05000000000000000000" pitchFamily="2" charset="2"/>
              <a:buChar char="§"/>
            </a:pPr>
            <a:r>
              <a:rPr lang="en-US" sz="1800" dirty="0" err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Asifullah</a:t>
            </a:r>
            <a:r>
              <a:rPr lang="en-US" sz="18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Khan, </a:t>
            </a:r>
            <a:r>
              <a:rPr lang="en-US" sz="1800" dirty="0" err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Anabia</a:t>
            </a:r>
            <a:r>
              <a:rPr lang="en-US" sz="18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Sohail</a:t>
            </a:r>
            <a:r>
              <a:rPr lang="en-US" sz="18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, </a:t>
            </a:r>
            <a:r>
              <a:rPr lang="en-US" sz="1800" dirty="0" err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Umme</a:t>
            </a:r>
            <a:r>
              <a:rPr lang="en-US" sz="18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Zahoora</a:t>
            </a:r>
            <a:r>
              <a:rPr lang="en-US" sz="18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, and Aqsa Saeed Qureshi; A Survey of the Recent Architectures of Deep Convolutional Neural Networks. Published in Artificial Intelligence Review, DOI: https://doi.org/10.1007/s10462-020-09825-6 1 arXiv:1901.06032 [cs.CV]</a:t>
            </a:r>
          </a:p>
          <a:p>
            <a:pPr lvl="1">
              <a:buClrTx/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Mahbub Hussain, Jordan J. Bird, Diego R. </a:t>
            </a:r>
            <a:r>
              <a:rPr lang="en-US" sz="1800" dirty="0" err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Faria</a:t>
            </a:r>
            <a:r>
              <a:rPr lang="en-US" sz="18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; A Study on CNN Transfer Learning for Image Classification. Part of the Advances in Intelligent Systems and </a:t>
            </a:r>
            <a:r>
              <a:rPr lang="en-US" sz="1800" dirty="0" err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Computingbook</a:t>
            </a:r>
            <a:r>
              <a:rPr lang="en-US" sz="18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series (AISC, volume 840). Published on 11 August 2018 </a:t>
            </a:r>
          </a:p>
          <a:p>
            <a:pPr lvl="1">
              <a:buClrTx/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Yang You, Zhao Zhang, Cho-</a:t>
            </a:r>
            <a:r>
              <a:rPr lang="en-US" sz="1800" dirty="0" err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Jui</a:t>
            </a:r>
            <a:r>
              <a:rPr lang="en-US" sz="18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Hsieh, James </a:t>
            </a:r>
            <a:r>
              <a:rPr lang="en-US" sz="1800" dirty="0" err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Demmel</a:t>
            </a:r>
            <a:r>
              <a:rPr lang="en-US" sz="18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, Kurt </a:t>
            </a:r>
            <a:r>
              <a:rPr lang="en-US" sz="1800" dirty="0" err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Keutzer</a:t>
            </a:r>
            <a:r>
              <a:rPr lang="en-US" sz="18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; Computer Vision and Pattern Recognition (cs.CV). Published online 14 Sep 2017 </a:t>
            </a:r>
          </a:p>
          <a:p>
            <a:pPr lvl="1">
              <a:buClrTx/>
              <a:buFont typeface="Wingdings" panose="05000000000000000000" pitchFamily="2" charset="2"/>
              <a:buChar char="q"/>
            </a:pPr>
            <a:endParaRPr lang="en-US" sz="1800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324000" lvl="1" indent="0">
              <a:buNone/>
            </a:pPr>
            <a:endParaRPr lang="en-US" sz="1800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750648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AB7307-2025-4146-9825-21A8E03172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EDCACB-6019-4F1A-AC9B-AB940BBF66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1" y="2159507"/>
            <a:ext cx="11029615" cy="4626592"/>
          </a:xfrm>
        </p:spPr>
        <p:txBody>
          <a:bodyPr anchor="t">
            <a:noAutofit/>
          </a:bodyPr>
          <a:lstStyle/>
          <a:p>
            <a:pPr>
              <a:buClrTx/>
              <a:buFont typeface="Wingdings" panose="05000000000000000000" pitchFamily="2" charset="2"/>
              <a:buChar char="§"/>
            </a:pPr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</a:rPr>
              <a:t>Codementor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:</a:t>
            </a:r>
          </a:p>
          <a:p>
            <a:pPr lvl="1">
              <a:buClrTx/>
              <a:buFont typeface="Wingdings" panose="05000000000000000000" pitchFamily="2" charset="2"/>
              <a:buChar char="Ø"/>
            </a:pP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hlinkClick r:id="rId2"/>
              </a:rPr>
              <a:t>https://www.codementor.io/@sheena/python-path-virtualenv-import-for-beginners-du107r3o1</a:t>
            </a:r>
            <a:endParaRPr lang="en-US" sz="18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>
              <a:buClrTx/>
              <a:buFont typeface="Wingdings" panose="05000000000000000000" pitchFamily="2" charset="2"/>
              <a:buChar char="§"/>
            </a:pP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GitHub:</a:t>
            </a:r>
          </a:p>
          <a:p>
            <a:pPr lvl="1">
              <a:buClrTx/>
              <a:buFont typeface="Wingdings" panose="05000000000000000000" pitchFamily="2" charset="2"/>
              <a:buChar char="Ø"/>
            </a:pP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hlinkClick r:id="rId3"/>
              </a:rPr>
              <a:t>https://github.com/tensorflow/tensorflow/releases/tag/v2.2.0-rc4</a:t>
            </a:r>
            <a:endParaRPr lang="en-US" sz="18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>
              <a:buClrTx/>
              <a:buFont typeface="Wingdings" panose="05000000000000000000" pitchFamily="2" charset="2"/>
              <a:buChar char="§"/>
            </a:pP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Google Cloud Learning Resources:</a:t>
            </a:r>
          </a:p>
          <a:p>
            <a:pPr lvl="1">
              <a:buClrTx/>
              <a:buFont typeface="Wingdings" panose="05000000000000000000" pitchFamily="2" charset="2"/>
              <a:buChar char="Ø"/>
            </a:pP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hlinkClick r:id="rId4"/>
              </a:rPr>
              <a:t>https://cloud.google.com/tpu/docs/inception-v3-advanced</a:t>
            </a:r>
            <a:endParaRPr lang="en-US" sz="18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lvl="1">
              <a:buClrTx/>
              <a:buFont typeface="Wingdings" panose="05000000000000000000" pitchFamily="2" charset="2"/>
              <a:buChar char="Ø"/>
            </a:pP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hlinkClick r:id="rId5"/>
              </a:rPr>
              <a:t>https://cloud.google.com/tpu/docs/tpus</a:t>
            </a:r>
            <a:endParaRPr lang="en-US" sz="18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lvl="1">
              <a:buClrTx/>
              <a:buFont typeface="Wingdings" panose="05000000000000000000" pitchFamily="2" charset="2"/>
              <a:buChar char="Ø"/>
            </a:pP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hlinkClick r:id="rId6"/>
              </a:rPr>
              <a:t>https://codelabs.developers.google.com/codelabs/keras-flowers-tpu/#5</a:t>
            </a:r>
            <a:endParaRPr lang="en-US" sz="18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lvl="1">
              <a:buClrTx/>
              <a:buFont typeface="Wingdings" panose="05000000000000000000" pitchFamily="2" charset="2"/>
              <a:buChar char="Ø"/>
            </a:pP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hlinkClick r:id="rId7"/>
              </a:rPr>
              <a:t>https://cloud.google.com/tpu/docs/more-models</a:t>
            </a:r>
            <a:endParaRPr lang="en-US" sz="18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lvl="1">
              <a:buClrTx/>
              <a:buFont typeface="Wingdings" panose="05000000000000000000" pitchFamily="2" charset="2"/>
              <a:buChar char="Ø"/>
            </a:pPr>
            <a:endParaRPr lang="en-US" sz="18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324000" lvl="1" indent="0">
              <a:buNone/>
            </a:pPr>
            <a:endParaRPr lang="en-US" sz="18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324000" lvl="1" indent="0">
              <a:buNone/>
            </a:pPr>
            <a:endParaRPr lang="en-US" sz="18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678853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AB7307-2025-4146-9825-21A8E03172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EDCACB-6019-4F1A-AC9B-AB940BBF66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>
              <a:buClrTx/>
              <a:buFont typeface="Wingdings" panose="05000000000000000000" pitchFamily="2" charset="2"/>
              <a:buChar char="§"/>
            </a:pP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Kaggle: </a:t>
            </a:r>
          </a:p>
          <a:p>
            <a:pPr lvl="1">
              <a:buClrTx/>
              <a:buFont typeface="Wingdings" panose="05000000000000000000" pitchFamily="2" charset="2"/>
              <a:buChar char="Ø"/>
            </a:pP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</a:rPr>
              <a:t>Learn With Me: Getting Started with Tensor Processing Units (TPUs) | Kaggle: 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hlinkClick r:id="rId3"/>
              </a:rPr>
              <a:t>https://www.youtube.com/watch?v=1pdwRQ1DQfY&amp;feature=youtu.be</a:t>
            </a:r>
            <a:endParaRPr lang="en-US" sz="18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lvl="1">
              <a:buClrTx/>
              <a:buFont typeface="Wingdings" panose="05000000000000000000" pitchFamily="2" charset="2"/>
              <a:buChar char="Ø"/>
            </a:pP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hlinkClick r:id="rId4"/>
              </a:rPr>
              <a:t>https://www.kaggle.com/docs/tpu</a:t>
            </a:r>
            <a:endParaRPr lang="en-US" sz="18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>
              <a:buClrTx/>
              <a:buFont typeface="Wingdings" panose="05000000000000000000" pitchFamily="2" charset="2"/>
              <a:buChar char="§"/>
            </a:pP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Medium:</a:t>
            </a:r>
          </a:p>
          <a:p>
            <a:pPr lvl="1">
              <a:buClrTx/>
              <a:buFont typeface="Wingdings" panose="05000000000000000000" pitchFamily="2" charset="2"/>
              <a:buChar char="Ø"/>
            </a:pP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hlinkClick r:id="rId5"/>
              </a:rPr>
              <a:t>https://medium.com/sciforce/understanding-tensor-processing-units-10ff41f50e78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</a:rPr>
              <a:t>   </a:t>
            </a:r>
          </a:p>
          <a:p>
            <a:pPr lvl="1">
              <a:buClrTx/>
              <a:buFont typeface="Wingdings" panose="05000000000000000000" pitchFamily="2" charset="2"/>
              <a:buChar char="Ø"/>
            </a:pP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hlinkClick r:id="rId6"/>
              </a:rPr>
              <a:t>https://medium.com/@antonpaquin/whats-inside-a-tpu-c013eb51973e</a:t>
            </a:r>
            <a:endParaRPr lang="en-US" sz="18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>
              <a:buClrTx/>
              <a:buFont typeface="Wingdings" panose="05000000000000000000" pitchFamily="2" charset="2"/>
              <a:buChar char="§"/>
            </a:pPr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</a:rPr>
              <a:t>Tensorflow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:</a:t>
            </a:r>
          </a:p>
          <a:p>
            <a:pPr lvl="1">
              <a:buClrTx/>
              <a:buFont typeface="Wingdings" panose="05000000000000000000" pitchFamily="2" charset="2"/>
              <a:buChar char="Ø"/>
            </a:pP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  <a:hlinkClick r:id="rId7"/>
              </a:rPr>
              <a:t>https://www.tensorflow.org/guide/keras/transfer_learning</a:t>
            </a:r>
            <a:endParaRPr lang="en-US" sz="18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lvl="1">
              <a:buClrTx/>
              <a:buFont typeface="Wingdings" panose="05000000000000000000" pitchFamily="2" charset="2"/>
              <a:buChar char="§"/>
            </a:pPr>
            <a:endParaRPr lang="en-US" sz="18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324000" lvl="1" indent="0">
              <a:buNone/>
            </a:pPr>
            <a:endParaRPr lang="en-US" sz="18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37065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FB8B1C-5098-4993-BBDF-3C6DCB6B6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081" y="641444"/>
            <a:ext cx="11354937" cy="1206405"/>
          </a:xfrm>
        </p:spPr>
        <p:txBody>
          <a:bodyPr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Inception_V3 Architecture: a convolutional neural network that has 159 Layers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C8D107E-F9AC-443E-ABC7-8A29BEBD81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960" y="2409378"/>
            <a:ext cx="8631999" cy="3322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6778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F6A57A-84BB-43E7-B410-90BEC5A87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Inception block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3356DD-5254-494D-BB3C-86C3DCB6E1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0130" y="2259999"/>
            <a:ext cx="7231740" cy="369042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A0B7455-A04C-4FA8-A045-C248E6FD205F}"/>
              </a:ext>
            </a:extLst>
          </p:cNvPr>
          <p:cNvSpPr/>
          <p:nvPr/>
        </p:nvSpPr>
        <p:spPr>
          <a:xfrm>
            <a:off x="8651135" y="6556768"/>
            <a:ext cx="313419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hlinkClick r:id="rId3"/>
              </a:rPr>
              <a:t>https://arxiv.org/ftp/arxiv/papers/1901/1901.06032.pdf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7643093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68FF1-DAC5-4723-9582-20CBB795CE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081" y="614149"/>
            <a:ext cx="11341289" cy="1241947"/>
          </a:xfrm>
        </p:spPr>
        <p:txBody>
          <a:bodyPr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Inception_V3 Model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2D2EFA-FF01-4D7B-A58C-030A64F175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925" y="2723692"/>
            <a:ext cx="5719792" cy="25642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7A77A8F-161F-4CA4-86F9-6EF98CA43A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9752" y="2723692"/>
            <a:ext cx="5001323" cy="2429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6630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BFB39-2A55-4C80-BC9D-85A67B4B82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894" y="559558"/>
            <a:ext cx="11029616" cy="1269242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Inception_V3 :  Run on CPU w/ TPU OFF</a:t>
            </a:r>
            <a:br>
              <a:rPr lang="en-US" b="1" dirty="0">
                <a:solidFill>
                  <a:schemeClr val="tx1"/>
                </a:solidFill>
              </a:rPr>
            </a:b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8550AB7-C969-46B6-91DF-856FC1FD0C24}"/>
              </a:ext>
            </a:extLst>
          </p:cNvPr>
          <p:cNvSpPr txBox="1"/>
          <p:nvPr/>
        </p:nvSpPr>
        <p:spPr>
          <a:xfrm flipH="1">
            <a:off x="444328" y="4270192"/>
            <a:ext cx="31040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Time consuming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Possibility of crashing high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104270B-6E03-420D-B99E-092CA731DC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328" y="2404256"/>
            <a:ext cx="5023101" cy="50583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A6657A3-0454-47E0-9834-19BC0B2C8D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328" y="3188897"/>
            <a:ext cx="6907694" cy="6181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2F28B2A-3268-4A08-BE74-F029E3FF10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1239" y="2283240"/>
            <a:ext cx="3145968" cy="325775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4759307-92A4-4F45-9955-16BFF9FA96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4328" y="1949817"/>
            <a:ext cx="1507302" cy="385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839602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">
  <a:themeElements>
    <a:clrScheme name="Custom 2">
      <a:dk1>
        <a:sysClr val="windowText" lastClr="000000"/>
      </a:dk1>
      <a:lt1>
        <a:sysClr val="window" lastClr="FFFFFF"/>
      </a:lt1>
      <a:dk2>
        <a:srgbClr val="373545"/>
      </a:dk2>
      <a:lt2>
        <a:srgbClr val="DCD8DC"/>
      </a:lt2>
      <a:accent1>
        <a:srgbClr val="AD84C6"/>
      </a:accent1>
      <a:accent2>
        <a:srgbClr val="8784C7"/>
      </a:accent2>
      <a:accent3>
        <a:srgbClr val="5D739A"/>
      </a:accent3>
      <a:accent4>
        <a:srgbClr val="6997AF"/>
      </a:accent4>
      <a:accent5>
        <a:srgbClr val="84ACB6"/>
      </a:accent5>
      <a:accent6>
        <a:srgbClr val="6F8183"/>
      </a:accent6>
      <a:hlink>
        <a:srgbClr val="002060"/>
      </a:hlink>
      <a:folHlink>
        <a:srgbClr val="00B0F0"/>
      </a:folHlink>
    </a:clrScheme>
    <a:fontScheme name="Cambria-Calibri">
      <a:majorFont>
        <a:latin typeface="Cambria" panose="02040503050406030204"/>
        <a:ea typeface=""/>
        <a:cs typeface=""/>
        <a:font script="Jpan" typeface="ＭＳ Ｐゴシック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C21699FF-00E4-43C8-BBCC-D7E5536C371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TM03457464[[fn=Dividend]]</Template>
  <TotalTime>2280</TotalTime>
  <Words>1698</Words>
  <Application>Microsoft Office PowerPoint</Application>
  <PresentationFormat>Widescreen</PresentationFormat>
  <Paragraphs>352</Paragraphs>
  <Slides>54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2" baseType="lpstr">
      <vt:lpstr>Arial</vt:lpstr>
      <vt:lpstr>Calibri</vt:lpstr>
      <vt:lpstr>Cambria</vt:lpstr>
      <vt:lpstr>Courier New</vt:lpstr>
      <vt:lpstr>Roboto Mono</vt:lpstr>
      <vt:lpstr>Wingdings</vt:lpstr>
      <vt:lpstr>Wingdings 2</vt:lpstr>
      <vt:lpstr>Dividend</vt:lpstr>
      <vt:lpstr>Flower classification using deep learning methods on TPU  </vt:lpstr>
      <vt:lpstr>Motivation</vt:lpstr>
      <vt:lpstr>Data Exploration</vt:lpstr>
      <vt:lpstr>Train and validation distribution  and Class Imbalance</vt:lpstr>
      <vt:lpstr>Image Shapes and labels</vt:lpstr>
      <vt:lpstr>Inception_V3 Architecture: a convolutional neural network that has 159 Layers</vt:lpstr>
      <vt:lpstr>Inception block</vt:lpstr>
      <vt:lpstr>Inception_V3 Model </vt:lpstr>
      <vt:lpstr>Inception_V3 :  Run on CPU w/ TPU OFF </vt:lpstr>
      <vt:lpstr>Inception_V3 :  Run on GPU w/ TPU OFF </vt:lpstr>
      <vt:lpstr>Inception_V3 :  Run on CPU w/ TPU on but not utilized </vt:lpstr>
      <vt:lpstr>Inception_V3 :  Run on CPU w/ TPU on but not utilized model predictions</vt:lpstr>
      <vt:lpstr>PowerPoint Presentation</vt:lpstr>
      <vt:lpstr>Benefits of using tensor processing units (tpu)</vt:lpstr>
      <vt:lpstr>TPU Efficiency depends on models </vt:lpstr>
      <vt:lpstr>TPU Structure</vt:lpstr>
      <vt:lpstr>Input pipeline </vt:lpstr>
      <vt:lpstr>The math behind TPU</vt:lpstr>
      <vt:lpstr>The math behind TPU</vt:lpstr>
      <vt:lpstr>Shared technology by google for wider audience</vt:lpstr>
      <vt:lpstr>TPU monitor on kaggle </vt:lpstr>
      <vt:lpstr>Inception_V3 On TPU (128 batches, 22 epochs) </vt:lpstr>
      <vt:lpstr>Inception_V3 On TPU (128 batches, 22 epochs) </vt:lpstr>
      <vt:lpstr>Inception_V3 On TPU (128 batches, 22 epochs) </vt:lpstr>
      <vt:lpstr>Decreasing batch_ size  = 8 * 8 = 64 batches</vt:lpstr>
      <vt:lpstr>Increasing batch_ size  = 32 * 8 = 256 batches</vt:lpstr>
      <vt:lpstr>comparison of inception_v3 model run with various batches per epoch </vt:lpstr>
      <vt:lpstr>Image Augmentation (Transformation - rotation)</vt:lpstr>
      <vt:lpstr>Image Augmentation (Transformation – rotation + shrink+ zooM)</vt:lpstr>
      <vt:lpstr>Image Augmentation (Transformation – rotation + shrink + zoom + shift)</vt:lpstr>
      <vt:lpstr>Image Augmentation (Transformation – rotation + shrink +zoom + shift) for model</vt:lpstr>
      <vt:lpstr>Image Augmentation (Transformation – rotation + shrink + zoom+ shift +saturation)</vt:lpstr>
      <vt:lpstr>Image Augmentation (Transformation – rotation + shrink + zoom+ shift + saturation)</vt:lpstr>
      <vt:lpstr>Inception_V3, batches 128, Epochs 22, Augmented  </vt:lpstr>
      <vt:lpstr>comparison of inception_v3 model run  with VERSUS WITHOUT AUGMENATION</vt:lpstr>
      <vt:lpstr>Inception_V3 MODEL TRAINABLE PARAMETER COMPARISONS</vt:lpstr>
      <vt:lpstr>Inception_V3 WITH AUGMENTED DATA   WITH Transfer learning AT 22 EPOCHS </vt:lpstr>
      <vt:lpstr>Inception_V3 WITH AUGMENTED DATA   WITH Transfer learning AT 100 EPOCHS</vt:lpstr>
      <vt:lpstr>comparison of inception_v3 model run with VERSUS WITHOUT TRANSFER LEARNING</vt:lpstr>
      <vt:lpstr>Inception_V3 WITH AUGMENTED DATA   WITH FINE TUNING (ORIGINAL) AT 100 EPOCHS</vt:lpstr>
      <vt:lpstr>comparison of inception_v3 model run with FINE Tuning at 22 Versus 100 epochs</vt:lpstr>
      <vt:lpstr>DenseNet201 </vt:lpstr>
      <vt:lpstr>DenseNet201 </vt:lpstr>
      <vt:lpstr>EFFICIENTNETB7 </vt:lpstr>
      <vt:lpstr>EFFICIENTNETB7 </vt:lpstr>
      <vt:lpstr>Efficiency comparison on tpu</vt:lpstr>
      <vt:lpstr>COST EFFECTIVE comparison of models </vt:lpstr>
      <vt:lpstr>TPU Limitations &amp; challenges</vt:lpstr>
      <vt:lpstr>Best Cost – Effective Model Inception_V3 Prediction </vt:lpstr>
      <vt:lpstr>Best Cost – Effective Model Inception_V3 Prediction </vt:lpstr>
      <vt:lpstr>Future Exploration &amp; appreciation of support</vt:lpstr>
      <vt:lpstr>resources</vt:lpstr>
      <vt:lpstr>resources</vt:lpstr>
      <vt:lpstr>resources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Flower classification using deep learning methods on TPU</dc:title>
  <dc:creator>Mudiha Wazirali</dc:creator>
  <cp:lastModifiedBy>M H</cp:lastModifiedBy>
  <cp:revision>97</cp:revision>
  <dcterms:created xsi:type="dcterms:W3CDTF">2020-07-15T22:56:11Z</dcterms:created>
  <dcterms:modified xsi:type="dcterms:W3CDTF">2020-07-27T16:26:34Z</dcterms:modified>
</cp:coreProperties>
</file>